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68" r:id="rId3"/>
    <p:sldId id="258" r:id="rId4"/>
    <p:sldId id="260" r:id="rId5"/>
    <p:sldId id="264" r:id="rId6"/>
    <p:sldId id="267" r:id="rId7"/>
    <p:sldId id="271" r:id="rId8"/>
    <p:sldId id="272" r:id="rId9"/>
    <p:sldId id="259" r:id="rId10"/>
    <p:sldId id="274" r:id="rId11"/>
    <p:sldId id="275" r:id="rId12"/>
    <p:sldId id="284" r:id="rId13"/>
    <p:sldId id="285" r:id="rId14"/>
    <p:sldId id="277" r:id="rId15"/>
    <p:sldId id="278" r:id="rId16"/>
    <p:sldId id="279" r:id="rId17"/>
    <p:sldId id="280" r:id="rId18"/>
    <p:sldId id="281" r:id="rId19"/>
    <p:sldId id="282" r:id="rId20"/>
    <p:sldId id="283" r:id="rId21"/>
    <p:sldId id="269" r:id="rId22"/>
    <p:sldId id="276"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ristin Foresto" initials="KF" lastIdx="2" clrIdx="0">
    <p:extLst>
      <p:ext uri="{19B8F6BF-5375-455C-9EA6-DF929625EA0E}">
        <p15:presenceInfo xmlns:p15="http://schemas.microsoft.com/office/powerpoint/2012/main" userId="S-1-5-21-921197321-282133245-1539857752-13026" providerId="AD"/>
      </p:ext>
    </p:extLst>
  </p:cmAuthor>
  <p:cmAuthor id="2" name="Leti Taft-Pearman" initials="LT" lastIdx="17" clrIdx="1">
    <p:extLst>
      <p:ext uri="{19B8F6BF-5375-455C-9EA6-DF929625EA0E}">
        <p15:presenceInfo xmlns:p15="http://schemas.microsoft.com/office/powerpoint/2012/main" userId="S-1-5-21-921197321-282133245-1539857752-5108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0EE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838" autoAdjust="0"/>
    <p:restoredTop sz="94660"/>
  </p:normalViewPr>
  <p:slideViewPr>
    <p:cSldViewPr snapToGrid="0">
      <p:cViewPr>
        <p:scale>
          <a:sx n="55" d="100"/>
          <a:sy n="55" d="100"/>
        </p:scale>
        <p:origin x="1470" y="408"/>
      </p:cViewPr>
      <p:guideLst/>
    </p:cSldViewPr>
  </p:slideViewPr>
  <p:notesTextViewPr>
    <p:cViewPr>
      <p:scale>
        <a:sx n="1" d="1"/>
        <a:sy n="1" d="1"/>
      </p:scale>
      <p:origin x="0" y="0"/>
    </p:cViewPr>
  </p:notesTextViewPr>
  <p:sorterViewPr>
    <p:cViewPr>
      <p:scale>
        <a:sx n="100" d="100"/>
        <a:sy n="100" d="100"/>
      </p:scale>
      <p:origin x="0" y="-468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B868A2-2714-49CE-8B14-419260E0AA2A}" type="datetimeFigureOut">
              <a:rPr lang="en-US" smtClean="0"/>
              <a:t>4/23/2019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27EA60-788F-4F23-A2F4-DFF085C26891}" type="slidenum">
              <a:rPr lang="en-US" smtClean="0"/>
              <a:t>‹#›</a:t>
            </a:fld>
            <a:endParaRPr lang="en-US"/>
          </a:p>
        </p:txBody>
      </p:sp>
    </p:spTree>
    <p:extLst>
      <p:ext uri="{BB962C8B-B14F-4D97-AF65-F5344CB8AC3E}">
        <p14:creationId xmlns:p14="http://schemas.microsoft.com/office/powerpoint/2010/main" val="38837146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Char char="•"/>
            </a:pPr>
            <a:r>
              <a:rPr lang="en-US" altLang="en-US" dirty="0" smtClean="0">
                <a:latin typeface="Arial" panose="020B0604020202020204" pitchFamily="34" charset="0"/>
              </a:rPr>
              <a:t> We measure salinity at three different depths</a:t>
            </a:r>
          </a:p>
          <a:p>
            <a:r>
              <a:rPr lang="en-US" altLang="en-US" dirty="0" smtClean="0">
                <a:latin typeface="Arial" panose="020B0604020202020204" pitchFamily="34" charset="0"/>
              </a:rPr>
              <a:t> in 3 locations on the marsh.</a:t>
            </a:r>
          </a:p>
          <a:p>
            <a:pPr>
              <a:buFontTx/>
              <a:buChar char="•"/>
            </a:pPr>
            <a:r>
              <a:rPr lang="en-US" altLang="en-US" dirty="0" smtClean="0">
                <a:latin typeface="Arial" panose="020B0604020202020204" pitchFamily="34" charset="0"/>
              </a:rPr>
              <a:t>We record the presence of plants, and measure</a:t>
            </a:r>
          </a:p>
          <a:p>
            <a:r>
              <a:rPr lang="en-US" altLang="en-US" i="1" dirty="0" err="1" smtClean="0">
                <a:latin typeface="Arial" panose="020B0604020202020204" pitchFamily="34" charset="0"/>
              </a:rPr>
              <a:t>Phragmites</a:t>
            </a:r>
            <a:r>
              <a:rPr lang="en-US" altLang="en-US" i="1" dirty="0" smtClean="0">
                <a:latin typeface="Arial" panose="020B0604020202020204" pitchFamily="34" charset="0"/>
              </a:rPr>
              <a:t> </a:t>
            </a:r>
            <a:r>
              <a:rPr lang="en-US" altLang="en-US" dirty="0" smtClean="0">
                <a:latin typeface="Arial" panose="020B0604020202020204" pitchFamily="34" charset="0"/>
              </a:rPr>
              <a:t>heights along a 25 meter transect</a:t>
            </a:r>
          </a:p>
          <a:p>
            <a:pPr>
              <a:buFontTx/>
              <a:buChar char="•"/>
            </a:pPr>
            <a:r>
              <a:rPr lang="en-US" altLang="en-US" dirty="0" smtClean="0">
                <a:latin typeface="Arial" panose="020B0604020202020204" pitchFamily="34" charset="0"/>
              </a:rPr>
              <a:t>Return  to the same exact locations each year.</a:t>
            </a:r>
          </a:p>
          <a:p>
            <a:endParaRPr lang="en-US" dirty="0"/>
          </a:p>
        </p:txBody>
      </p:sp>
      <p:sp>
        <p:nvSpPr>
          <p:cNvPr id="4" name="Slide Number Placeholder 3"/>
          <p:cNvSpPr>
            <a:spLocks noGrp="1"/>
          </p:cNvSpPr>
          <p:nvPr>
            <p:ph type="sldNum" sz="quarter" idx="10"/>
          </p:nvPr>
        </p:nvSpPr>
        <p:spPr/>
        <p:txBody>
          <a:bodyPr/>
          <a:lstStyle/>
          <a:p>
            <a:fld id="{4027EA60-788F-4F23-A2F4-DFF085C26891}" type="slidenum">
              <a:rPr lang="en-US" smtClean="0"/>
              <a:t>6</a:t>
            </a:fld>
            <a:endParaRPr lang="en-US"/>
          </a:p>
        </p:txBody>
      </p:sp>
    </p:spTree>
    <p:extLst>
      <p:ext uri="{BB962C8B-B14F-4D97-AF65-F5344CB8AC3E}">
        <p14:creationId xmlns:p14="http://schemas.microsoft.com/office/powerpoint/2010/main" val="577684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latin typeface="Arial" panose="020B0604020202020204" pitchFamily="34" charset="0"/>
              </a:rPr>
              <a:t>Salt water is denser than fresh water, so, we might expect the deepest well to therefore have the greatest salinity.  However, the water cycle also has an impact.  The shallow well seems to change the most seasonally.  In the spring, following a lot of rain and snowmelt, the shallow well often has the lowest salinity.  However in the fall, following a lot of evaporation during the summer, the shallow well often has the highest salinity.  Evaporation increases salinity, as water evaporates, leaving more concentrated salt.  Precipitation decreases salinity, as increased water dilutes the salt.  </a:t>
            </a:r>
          </a:p>
          <a:p>
            <a:endParaRPr lang="en-US" dirty="0"/>
          </a:p>
        </p:txBody>
      </p:sp>
      <p:sp>
        <p:nvSpPr>
          <p:cNvPr id="4" name="Slide Number Placeholder 3"/>
          <p:cNvSpPr>
            <a:spLocks noGrp="1"/>
          </p:cNvSpPr>
          <p:nvPr>
            <p:ph type="sldNum" sz="quarter" idx="10"/>
          </p:nvPr>
        </p:nvSpPr>
        <p:spPr/>
        <p:txBody>
          <a:bodyPr/>
          <a:lstStyle/>
          <a:p>
            <a:fld id="{4027EA60-788F-4F23-A2F4-DFF085C26891}" type="slidenum">
              <a:rPr lang="en-US" smtClean="0"/>
              <a:t>7</a:t>
            </a:fld>
            <a:endParaRPr lang="en-US"/>
          </a:p>
        </p:txBody>
      </p:sp>
    </p:spTree>
    <p:extLst>
      <p:ext uri="{BB962C8B-B14F-4D97-AF65-F5344CB8AC3E}">
        <p14:creationId xmlns:p14="http://schemas.microsoft.com/office/powerpoint/2010/main" val="25819404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0D9D0ED-832A-4A64-9797-965CC1143E7B}" type="datetimeFigureOut">
              <a:rPr lang="en-US" smtClean="0"/>
              <a:t>4/23/2019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9532BC-120F-48D6-B988-7687845EFEA4}" type="slidenum">
              <a:rPr lang="en-US" smtClean="0"/>
              <a:t>‹#›</a:t>
            </a:fld>
            <a:endParaRPr lang="en-US"/>
          </a:p>
        </p:txBody>
      </p:sp>
    </p:spTree>
    <p:extLst>
      <p:ext uri="{BB962C8B-B14F-4D97-AF65-F5344CB8AC3E}">
        <p14:creationId xmlns:p14="http://schemas.microsoft.com/office/powerpoint/2010/main" val="29964083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0D9D0ED-832A-4A64-9797-965CC1143E7B}" type="datetimeFigureOut">
              <a:rPr lang="en-US" smtClean="0"/>
              <a:t>4/23/2019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9532BC-120F-48D6-B988-7687845EFEA4}" type="slidenum">
              <a:rPr lang="en-US" smtClean="0"/>
              <a:t>‹#›</a:t>
            </a:fld>
            <a:endParaRPr lang="en-US"/>
          </a:p>
        </p:txBody>
      </p:sp>
    </p:spTree>
    <p:extLst>
      <p:ext uri="{BB962C8B-B14F-4D97-AF65-F5344CB8AC3E}">
        <p14:creationId xmlns:p14="http://schemas.microsoft.com/office/powerpoint/2010/main" val="10970063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0D9D0ED-832A-4A64-9797-965CC1143E7B}" type="datetimeFigureOut">
              <a:rPr lang="en-US" smtClean="0"/>
              <a:t>4/23/2019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9532BC-120F-48D6-B988-7687845EFEA4}" type="slidenum">
              <a:rPr lang="en-US" smtClean="0"/>
              <a:t>‹#›</a:t>
            </a:fld>
            <a:endParaRPr lang="en-US"/>
          </a:p>
        </p:txBody>
      </p:sp>
    </p:spTree>
    <p:extLst>
      <p:ext uri="{BB962C8B-B14F-4D97-AF65-F5344CB8AC3E}">
        <p14:creationId xmlns:p14="http://schemas.microsoft.com/office/powerpoint/2010/main" val="13546819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0D9D0ED-832A-4A64-9797-965CC1143E7B}" type="datetimeFigureOut">
              <a:rPr lang="en-US" smtClean="0"/>
              <a:t>4/23/2019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9532BC-120F-48D6-B988-7687845EFEA4}" type="slidenum">
              <a:rPr lang="en-US" smtClean="0"/>
              <a:t>‹#›</a:t>
            </a:fld>
            <a:endParaRPr lang="en-US"/>
          </a:p>
        </p:txBody>
      </p:sp>
    </p:spTree>
    <p:extLst>
      <p:ext uri="{BB962C8B-B14F-4D97-AF65-F5344CB8AC3E}">
        <p14:creationId xmlns:p14="http://schemas.microsoft.com/office/powerpoint/2010/main" val="42163119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0D9D0ED-832A-4A64-9797-965CC1143E7B}" type="datetimeFigureOut">
              <a:rPr lang="en-US" smtClean="0"/>
              <a:t>4/23/2019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9532BC-120F-48D6-B988-7687845EFEA4}" type="slidenum">
              <a:rPr lang="en-US" smtClean="0"/>
              <a:t>‹#›</a:t>
            </a:fld>
            <a:endParaRPr lang="en-US"/>
          </a:p>
        </p:txBody>
      </p:sp>
    </p:spTree>
    <p:extLst>
      <p:ext uri="{BB962C8B-B14F-4D97-AF65-F5344CB8AC3E}">
        <p14:creationId xmlns:p14="http://schemas.microsoft.com/office/powerpoint/2010/main" val="13035781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0D9D0ED-832A-4A64-9797-965CC1143E7B}" type="datetimeFigureOut">
              <a:rPr lang="en-US" smtClean="0"/>
              <a:t>4/23/2019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9532BC-120F-48D6-B988-7687845EFEA4}" type="slidenum">
              <a:rPr lang="en-US" smtClean="0"/>
              <a:t>‹#›</a:t>
            </a:fld>
            <a:endParaRPr lang="en-US"/>
          </a:p>
        </p:txBody>
      </p:sp>
    </p:spTree>
    <p:extLst>
      <p:ext uri="{BB962C8B-B14F-4D97-AF65-F5344CB8AC3E}">
        <p14:creationId xmlns:p14="http://schemas.microsoft.com/office/powerpoint/2010/main" val="31477035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0D9D0ED-832A-4A64-9797-965CC1143E7B}" type="datetimeFigureOut">
              <a:rPr lang="en-US" smtClean="0"/>
              <a:t>4/23/2019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A9532BC-120F-48D6-B988-7687845EFEA4}" type="slidenum">
              <a:rPr lang="en-US" smtClean="0"/>
              <a:t>‹#›</a:t>
            </a:fld>
            <a:endParaRPr lang="en-US"/>
          </a:p>
        </p:txBody>
      </p:sp>
    </p:spTree>
    <p:extLst>
      <p:ext uri="{BB962C8B-B14F-4D97-AF65-F5344CB8AC3E}">
        <p14:creationId xmlns:p14="http://schemas.microsoft.com/office/powerpoint/2010/main" val="4786389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0D9D0ED-832A-4A64-9797-965CC1143E7B}" type="datetimeFigureOut">
              <a:rPr lang="en-US" smtClean="0"/>
              <a:t>4/23/2019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A9532BC-120F-48D6-B988-7687845EFEA4}" type="slidenum">
              <a:rPr lang="en-US" smtClean="0"/>
              <a:t>‹#›</a:t>
            </a:fld>
            <a:endParaRPr lang="en-US"/>
          </a:p>
        </p:txBody>
      </p:sp>
    </p:spTree>
    <p:extLst>
      <p:ext uri="{BB962C8B-B14F-4D97-AF65-F5344CB8AC3E}">
        <p14:creationId xmlns:p14="http://schemas.microsoft.com/office/powerpoint/2010/main" val="16037475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D9D0ED-832A-4A64-9797-965CC1143E7B}" type="datetimeFigureOut">
              <a:rPr lang="en-US" smtClean="0"/>
              <a:t>4/23/2019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A9532BC-120F-48D6-B988-7687845EFEA4}" type="slidenum">
              <a:rPr lang="en-US" smtClean="0"/>
              <a:t>‹#›</a:t>
            </a:fld>
            <a:endParaRPr lang="en-US"/>
          </a:p>
        </p:txBody>
      </p:sp>
    </p:spTree>
    <p:extLst>
      <p:ext uri="{BB962C8B-B14F-4D97-AF65-F5344CB8AC3E}">
        <p14:creationId xmlns:p14="http://schemas.microsoft.com/office/powerpoint/2010/main" val="415580255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D9D0ED-832A-4A64-9797-965CC1143E7B}" type="datetimeFigureOut">
              <a:rPr lang="en-US" smtClean="0"/>
              <a:t>4/23/2019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9532BC-120F-48D6-B988-7687845EFEA4}" type="slidenum">
              <a:rPr lang="en-US" smtClean="0"/>
              <a:t>‹#›</a:t>
            </a:fld>
            <a:endParaRPr lang="en-US"/>
          </a:p>
        </p:txBody>
      </p:sp>
    </p:spTree>
    <p:extLst>
      <p:ext uri="{BB962C8B-B14F-4D97-AF65-F5344CB8AC3E}">
        <p14:creationId xmlns:p14="http://schemas.microsoft.com/office/powerpoint/2010/main" val="3819403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D9D0ED-832A-4A64-9797-965CC1143E7B}" type="datetimeFigureOut">
              <a:rPr lang="en-US" smtClean="0"/>
              <a:t>4/23/2019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9532BC-120F-48D6-B988-7687845EFEA4}" type="slidenum">
              <a:rPr lang="en-US" smtClean="0"/>
              <a:t>‹#›</a:t>
            </a:fld>
            <a:endParaRPr lang="en-US"/>
          </a:p>
        </p:txBody>
      </p:sp>
    </p:spTree>
    <p:extLst>
      <p:ext uri="{BB962C8B-B14F-4D97-AF65-F5344CB8AC3E}">
        <p14:creationId xmlns:p14="http://schemas.microsoft.com/office/powerpoint/2010/main" val="21600393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D9D0ED-832A-4A64-9797-965CC1143E7B}" type="datetimeFigureOut">
              <a:rPr lang="en-US" smtClean="0"/>
              <a:t>4/23/2019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9532BC-120F-48D6-B988-7687845EFEA4}" type="slidenum">
              <a:rPr lang="en-US" smtClean="0"/>
              <a:t>‹#›</a:t>
            </a:fld>
            <a:endParaRPr lang="en-US"/>
          </a:p>
        </p:txBody>
      </p:sp>
    </p:spTree>
    <p:extLst>
      <p:ext uri="{BB962C8B-B14F-4D97-AF65-F5344CB8AC3E}">
        <p14:creationId xmlns:p14="http://schemas.microsoft.com/office/powerpoint/2010/main" val="4812152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4.emf"/><Relationship Id="rId5" Type="http://schemas.openxmlformats.org/officeDocument/2006/relationships/image" Target="../media/image13.jpe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cid:image001.png@01CF1B68.CAED1EC0"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0EEE2"/>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19205" r="38466"/>
          <a:stretch/>
        </p:blipFill>
        <p:spPr>
          <a:xfrm rot="5400000">
            <a:off x="2673792" y="-2744029"/>
            <a:ext cx="6928237" cy="12275820"/>
          </a:xfrm>
          <a:prstGeom prst="rect">
            <a:avLst/>
          </a:prstGeom>
        </p:spPr>
      </p:pic>
      <p:sp>
        <p:nvSpPr>
          <p:cNvPr id="2" name="Title 1"/>
          <p:cNvSpPr>
            <a:spLocks noGrp="1"/>
          </p:cNvSpPr>
          <p:nvPr>
            <p:ph type="ctrTitle"/>
          </p:nvPr>
        </p:nvSpPr>
        <p:spPr>
          <a:xfrm>
            <a:off x="1217892" y="1093723"/>
            <a:ext cx="9840036" cy="1546096"/>
          </a:xfrm>
        </p:spPr>
        <p:txBody>
          <a:bodyPr>
            <a:normAutofit fontScale="90000"/>
          </a:bodyPr>
          <a:lstStyle/>
          <a:p>
            <a:r>
              <a:rPr lang="en-US" sz="5400" dirty="0" smtClean="0">
                <a:latin typeface="+mn-lt"/>
              </a:rPr>
              <a:t>Analyzing </a:t>
            </a:r>
            <a:r>
              <a:rPr lang="en-US" sz="5400" dirty="0" smtClean="0">
                <a:latin typeface="+mn-lt"/>
              </a:rPr>
              <a:t>Mass </a:t>
            </a:r>
            <a:r>
              <a:rPr lang="en-US" sz="5400" dirty="0" smtClean="0">
                <a:latin typeface="+mn-lt"/>
              </a:rPr>
              <a:t>Audubon’s </a:t>
            </a:r>
            <a:r>
              <a:rPr lang="en-US" sz="5400" dirty="0" smtClean="0">
                <a:latin typeface="+mn-lt"/>
              </a:rPr>
              <a:t/>
            </a:r>
            <a:br>
              <a:rPr lang="en-US" sz="5400" dirty="0" smtClean="0">
                <a:latin typeface="+mn-lt"/>
              </a:rPr>
            </a:br>
            <a:r>
              <a:rPr lang="en-US" sz="5400" dirty="0" smtClean="0">
                <a:latin typeface="+mn-lt"/>
              </a:rPr>
              <a:t>Salt </a:t>
            </a:r>
            <a:r>
              <a:rPr lang="en-US" sz="5400" dirty="0" smtClean="0">
                <a:latin typeface="+mn-lt"/>
              </a:rPr>
              <a:t>Marsh Science Project Data</a:t>
            </a:r>
            <a:endParaRPr lang="en-US" sz="5400" dirty="0">
              <a:latin typeface="+mn-lt"/>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95527" y="5349875"/>
            <a:ext cx="4067384" cy="1374846"/>
          </a:xfrm>
          <a:prstGeom prst="rect">
            <a:avLst/>
          </a:prstGeom>
        </p:spPr>
      </p:pic>
    </p:spTree>
    <p:extLst>
      <p:ext uri="{BB962C8B-B14F-4D97-AF65-F5344CB8AC3E}">
        <p14:creationId xmlns:p14="http://schemas.microsoft.com/office/powerpoint/2010/main" val="15115942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
            <a:ext cx="665163"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108736" y="119848"/>
            <a:ext cx="10515600" cy="1325563"/>
          </a:xfrm>
        </p:spPr>
        <p:txBody>
          <a:bodyPr>
            <a:normAutofit/>
          </a:bodyPr>
          <a:lstStyle/>
          <a:p>
            <a:r>
              <a:rPr lang="en-US" sz="5400" i="1" dirty="0" err="1" smtClean="0">
                <a:latin typeface="+mn-lt"/>
              </a:rPr>
              <a:t>Phragmites</a:t>
            </a:r>
            <a:r>
              <a:rPr lang="en-US" sz="5400" dirty="0" smtClean="0">
                <a:latin typeface="+mn-lt"/>
              </a:rPr>
              <a:t> Height Scale</a:t>
            </a:r>
            <a:endParaRPr lang="en-US" sz="5400" dirty="0">
              <a:latin typeface="+mn-lt"/>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7579" b="4321"/>
          <a:stretch/>
        </p:blipFill>
        <p:spPr bwMode="auto">
          <a:xfrm>
            <a:off x="1108736" y="1458686"/>
            <a:ext cx="9364436" cy="5116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148075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68775" y="4174048"/>
            <a:ext cx="1724088" cy="2381385"/>
          </a:xfrm>
          <a:prstGeom prst="rect">
            <a:avLst/>
          </a:prstGeom>
        </p:spPr>
      </p:pic>
      <p:sp>
        <p:nvSpPr>
          <p:cNvPr id="7" name="Rectangle 1"/>
          <p:cNvSpPr>
            <a:spLocks noChangeArrowheads="1"/>
          </p:cNvSpPr>
          <p:nvPr/>
        </p:nvSpPr>
        <p:spPr bwMode="auto">
          <a:xfrm>
            <a:off x="424543" y="9200"/>
            <a:ext cx="11068320" cy="637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3200" b="1" dirty="0">
                <a:latin typeface="+mn-lt"/>
                <a:ea typeface="Calibri" panose="020F0502020204030204" pitchFamily="34" charset="0"/>
                <a:cs typeface="Times New Roman" panose="02020603050405020304" pitchFamily="18" charset="0"/>
              </a:rPr>
              <a:t>Is the </a:t>
            </a:r>
            <a:r>
              <a:rPr lang="en-US" altLang="en-US" sz="3200" b="1" dirty="0" smtClean="0">
                <a:latin typeface="+mn-lt"/>
                <a:ea typeface="Calibri" panose="020F0502020204030204" pitchFamily="34" charset="0"/>
                <a:cs typeface="Times New Roman" panose="02020603050405020304" pitchFamily="18" charset="0"/>
              </a:rPr>
              <a:t>salt </a:t>
            </a:r>
            <a:r>
              <a:rPr lang="en-US" altLang="en-US" sz="3200" b="1" dirty="0">
                <a:latin typeface="+mn-lt"/>
                <a:ea typeface="Calibri" panose="020F0502020204030204" pitchFamily="34" charset="0"/>
                <a:cs typeface="Times New Roman" panose="02020603050405020304" pitchFamily="18" charset="0"/>
              </a:rPr>
              <a:t>marsh healthier now that we have restored tidal flow</a:t>
            </a:r>
            <a:r>
              <a:rPr lang="en-US" altLang="en-US" sz="3200" b="1" dirty="0" smtClean="0">
                <a:latin typeface="+mn-lt"/>
                <a:ea typeface="Calibri" panose="020F0502020204030204" pitchFamily="34" charset="0"/>
                <a:cs typeface="Times New Roman" panose="02020603050405020304" pitchFamily="18" charset="0"/>
              </a:rPr>
              <a:t>?</a:t>
            </a:r>
          </a:p>
          <a:p>
            <a:endParaRPr lang="en-US" altLang="en-US" dirty="0">
              <a:latin typeface="+mn-lt"/>
              <a:ea typeface="Calibri" panose="020F0502020204030204" pitchFamily="34" charset="0"/>
              <a:cs typeface="Times New Roman" panose="02020603050405020304" pitchFamily="18" charset="0"/>
            </a:endParaRPr>
          </a:p>
          <a:p>
            <a:r>
              <a:rPr lang="en-US" altLang="en-US" sz="2000" dirty="0">
                <a:latin typeface="+mn-lt"/>
                <a:ea typeface="Calibri" panose="020F0502020204030204" pitchFamily="34" charset="0"/>
                <a:cs typeface="Times New Roman" panose="02020603050405020304" pitchFamily="18" charset="0"/>
              </a:rPr>
              <a:t>Check the things below that would indicate a healthier salt marsh:</a:t>
            </a:r>
          </a:p>
          <a:p>
            <a:r>
              <a:rPr lang="en-US" altLang="en-US" sz="2000" dirty="0">
                <a:latin typeface="+mn-lt"/>
                <a:ea typeface="Calibri" panose="020F0502020204030204" pitchFamily="34" charset="0"/>
                <a:cs typeface="Times New Roman" panose="02020603050405020304" pitchFamily="18" charset="0"/>
              </a:rPr>
              <a:t>Higher salinity	____________	 Lower salinity __________________</a:t>
            </a:r>
          </a:p>
          <a:p>
            <a:r>
              <a:rPr lang="en-US" altLang="en-US" sz="2000" dirty="0">
                <a:latin typeface="+mn-lt"/>
                <a:ea typeface="Calibri" panose="020F0502020204030204" pitchFamily="34" charset="0"/>
                <a:cs typeface="Times New Roman" panose="02020603050405020304" pitchFamily="18" charset="0"/>
              </a:rPr>
              <a:t>More invasive species _________    Less invasive species ___________</a:t>
            </a:r>
          </a:p>
          <a:p>
            <a:r>
              <a:rPr lang="en-US" altLang="en-US" sz="2000" dirty="0">
                <a:latin typeface="+mn-lt"/>
                <a:ea typeface="Calibri" panose="020F0502020204030204" pitchFamily="34" charset="0"/>
                <a:cs typeface="Times New Roman" panose="02020603050405020304" pitchFamily="18" charset="0"/>
              </a:rPr>
              <a:t>Taller </a:t>
            </a:r>
            <a:r>
              <a:rPr lang="en-US" altLang="en-US" sz="2000" i="1" dirty="0" err="1">
                <a:latin typeface="+mn-lt"/>
                <a:ea typeface="Calibri" panose="020F0502020204030204" pitchFamily="34" charset="0"/>
                <a:cs typeface="Times New Roman" panose="02020603050405020304" pitchFamily="18" charset="0"/>
              </a:rPr>
              <a:t>Phragmites</a:t>
            </a:r>
            <a:r>
              <a:rPr lang="en-US" altLang="en-US" sz="2000" dirty="0">
                <a:latin typeface="+mn-lt"/>
                <a:ea typeface="Calibri" panose="020F0502020204030204" pitchFamily="34" charset="0"/>
                <a:cs typeface="Times New Roman" panose="02020603050405020304" pitchFamily="18" charset="0"/>
              </a:rPr>
              <a:t>  _____________  Shorter </a:t>
            </a:r>
            <a:r>
              <a:rPr lang="en-US" altLang="en-US" sz="2000" i="1" dirty="0" err="1" smtClean="0">
                <a:latin typeface="+mn-lt"/>
                <a:ea typeface="Calibri" panose="020F0502020204030204" pitchFamily="34" charset="0"/>
                <a:cs typeface="Times New Roman" panose="02020603050405020304" pitchFamily="18" charset="0"/>
              </a:rPr>
              <a:t>Phragmites</a:t>
            </a:r>
            <a:r>
              <a:rPr lang="en-US" altLang="en-US" sz="2000" dirty="0" smtClean="0">
                <a:latin typeface="+mn-lt"/>
                <a:ea typeface="Calibri" panose="020F0502020204030204" pitchFamily="34" charset="0"/>
                <a:cs typeface="Times New Roman" panose="02020603050405020304" pitchFamily="18" charset="0"/>
              </a:rPr>
              <a:t> </a:t>
            </a:r>
            <a:r>
              <a:rPr lang="en-US" altLang="en-US" sz="2000" dirty="0">
                <a:latin typeface="+mn-lt"/>
                <a:ea typeface="Calibri" panose="020F0502020204030204" pitchFamily="34" charset="0"/>
                <a:cs typeface="Times New Roman" panose="02020603050405020304" pitchFamily="18" charset="0"/>
              </a:rPr>
              <a:t>____________</a:t>
            </a:r>
          </a:p>
          <a:p>
            <a:r>
              <a:rPr lang="en-US" altLang="en-US" sz="2000" dirty="0">
                <a:latin typeface="+mn-lt"/>
                <a:ea typeface="Calibri" panose="020F0502020204030204" pitchFamily="34" charset="0"/>
                <a:cs typeface="Times New Roman" panose="02020603050405020304" pitchFamily="18" charset="0"/>
              </a:rPr>
              <a:t>More native plants _________	 Less native </a:t>
            </a:r>
            <a:r>
              <a:rPr lang="en-US" altLang="en-US" sz="2000" dirty="0" smtClean="0">
                <a:latin typeface="+mn-lt"/>
                <a:ea typeface="Calibri" panose="020F0502020204030204" pitchFamily="34" charset="0"/>
                <a:cs typeface="Times New Roman" panose="02020603050405020304" pitchFamily="18" charset="0"/>
              </a:rPr>
              <a:t>plants _____________</a:t>
            </a:r>
            <a:endParaRPr lang="en-US" altLang="en-US" sz="2000" dirty="0">
              <a:latin typeface="+mn-lt"/>
              <a:ea typeface="Calibri" panose="020F0502020204030204" pitchFamily="34" charset="0"/>
              <a:cs typeface="Times New Roman" panose="02020603050405020304" pitchFamily="18" charset="0"/>
            </a:endParaRPr>
          </a:p>
          <a:p>
            <a:r>
              <a:rPr lang="en-US" altLang="en-US" sz="2000" dirty="0">
                <a:latin typeface="+mn-lt"/>
                <a:ea typeface="Calibri" panose="020F0502020204030204" pitchFamily="34" charset="0"/>
                <a:cs typeface="Times New Roman" panose="02020603050405020304" pitchFamily="18" charset="0"/>
              </a:rPr>
              <a:t>More wet, dead areas __________	Less wet, dead areas ____________</a:t>
            </a:r>
          </a:p>
          <a:p>
            <a:endParaRPr lang="en-US" altLang="en-US" sz="2000" dirty="0">
              <a:latin typeface="+mn-lt"/>
              <a:ea typeface="Calibri" panose="020F0502020204030204" pitchFamily="34" charset="0"/>
              <a:cs typeface="Times New Roman" panose="02020603050405020304" pitchFamily="18" charset="0"/>
            </a:endParaRPr>
          </a:p>
          <a:p>
            <a:r>
              <a:rPr lang="en-US" altLang="en-US" sz="2000" dirty="0">
                <a:latin typeface="+mn-lt"/>
                <a:ea typeface="Calibri" panose="020F0502020204030204" pitchFamily="34" charset="0"/>
                <a:cs typeface="Times New Roman" panose="02020603050405020304" pitchFamily="18" charset="0"/>
              </a:rPr>
              <a:t>Hypothesis: Replacing the culvert (pipe under the road) would lead to reduced </a:t>
            </a:r>
            <a:r>
              <a:rPr lang="en-US" altLang="en-US" sz="2000" i="1" dirty="0" err="1">
                <a:latin typeface="+mn-lt"/>
                <a:ea typeface="Calibri" panose="020F0502020204030204" pitchFamily="34" charset="0"/>
                <a:cs typeface="Times New Roman" panose="02020603050405020304" pitchFamily="18" charset="0"/>
              </a:rPr>
              <a:t>Phragmites</a:t>
            </a:r>
            <a:r>
              <a:rPr lang="en-US" altLang="en-US" sz="2000" dirty="0">
                <a:latin typeface="+mn-lt"/>
                <a:ea typeface="Calibri" panose="020F0502020204030204" pitchFamily="34" charset="0"/>
                <a:cs typeface="Times New Roman" panose="02020603050405020304" pitchFamily="18" charset="0"/>
              </a:rPr>
              <a:t>, and improve the health of the marsh.</a:t>
            </a:r>
          </a:p>
          <a:p>
            <a:pPr eaLnBrk="1" hangingPunct="1"/>
            <a:endParaRPr lang="en-US" altLang="en-US" sz="2000" dirty="0">
              <a:latin typeface="+mn-lt"/>
              <a:ea typeface="Calibri" panose="020F0502020204030204" pitchFamily="34" charset="0"/>
              <a:cs typeface="Times New Roman" panose="02020603050405020304" pitchFamily="18" charset="0"/>
            </a:endParaRPr>
          </a:p>
          <a:p>
            <a:pPr eaLnBrk="1" hangingPunct="1"/>
            <a:endParaRPr lang="en-US" altLang="en-US" sz="2000" dirty="0">
              <a:latin typeface="+mn-lt"/>
              <a:ea typeface="Calibri" panose="020F0502020204030204" pitchFamily="34" charset="0"/>
              <a:cs typeface="Times New Roman" panose="02020603050405020304" pitchFamily="18" charset="0"/>
            </a:endParaRPr>
          </a:p>
          <a:p>
            <a:pPr eaLnBrk="1" hangingPunct="1"/>
            <a:r>
              <a:rPr lang="en-US" altLang="en-US" sz="2000" dirty="0">
                <a:latin typeface="+mn-lt"/>
                <a:ea typeface="Calibri" panose="020F0502020204030204" pitchFamily="34" charset="0"/>
                <a:cs typeface="Times New Roman" panose="02020603050405020304" pitchFamily="18" charset="0"/>
              </a:rPr>
              <a:t>Does the data support this hypothesis?</a:t>
            </a:r>
          </a:p>
          <a:p>
            <a:pPr eaLnBrk="1" hangingPunct="1"/>
            <a:r>
              <a:rPr lang="en-US" altLang="en-US" sz="2000" dirty="0">
                <a:latin typeface="+mn-lt"/>
                <a:ea typeface="Calibri" panose="020F0502020204030204" pitchFamily="34" charset="0"/>
                <a:cs typeface="Times New Roman" panose="02020603050405020304" pitchFamily="18" charset="0"/>
              </a:rPr>
              <a:t> </a:t>
            </a:r>
          </a:p>
          <a:p>
            <a:pPr eaLnBrk="1" hangingPunct="1"/>
            <a:r>
              <a:rPr lang="en-US" altLang="en-US" sz="2000" dirty="0">
                <a:latin typeface="+mn-lt"/>
                <a:ea typeface="Calibri" panose="020F0502020204030204" pitchFamily="34" charset="0"/>
                <a:cs typeface="Times New Roman" panose="02020603050405020304" pitchFamily="18" charset="0"/>
              </a:rPr>
              <a:t>What evidence do you see?  (If the data gives mixed results, please describe.)</a:t>
            </a:r>
          </a:p>
          <a:p>
            <a:endParaRPr lang="en-US" altLang="en-US" sz="2000" dirty="0">
              <a:ea typeface="Calibri" panose="020F0502020204030204" pitchFamily="34" charset="0"/>
              <a:cs typeface="Times New Roman" panose="02020603050405020304" pitchFamily="18" charset="0"/>
            </a:endParaRPr>
          </a:p>
          <a:p>
            <a:endParaRPr lang="en-US" altLang="en-US" sz="20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500699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7511570">
            <a:off x="9246153" y="3679624"/>
            <a:ext cx="1582612" cy="2828266"/>
          </a:xfrm>
          <a:prstGeom prst="rect">
            <a:avLst/>
          </a:prstGeom>
        </p:spPr>
      </p:pic>
      <p:sp>
        <p:nvSpPr>
          <p:cNvPr id="7" name="Rectangle 1"/>
          <p:cNvSpPr>
            <a:spLocks noChangeArrowheads="1"/>
          </p:cNvSpPr>
          <p:nvPr/>
        </p:nvSpPr>
        <p:spPr bwMode="auto">
          <a:xfrm>
            <a:off x="360680" y="60067"/>
            <a:ext cx="11288486" cy="6186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3200" b="1" dirty="0">
                <a:latin typeface="+mn-lt"/>
                <a:ea typeface="Calibri" panose="020F0502020204030204" pitchFamily="34" charset="0"/>
                <a:cs typeface="Times New Roman" panose="02020603050405020304" pitchFamily="18" charset="0"/>
              </a:rPr>
              <a:t>Is the </a:t>
            </a:r>
            <a:r>
              <a:rPr lang="en-US" altLang="en-US" sz="3200" b="1" dirty="0" smtClean="0">
                <a:latin typeface="+mn-lt"/>
                <a:ea typeface="Calibri" panose="020F0502020204030204" pitchFamily="34" charset="0"/>
                <a:cs typeface="Times New Roman" panose="02020603050405020304" pitchFamily="18" charset="0"/>
              </a:rPr>
              <a:t>Salt </a:t>
            </a:r>
            <a:r>
              <a:rPr lang="en-US" altLang="en-US" sz="3200" b="1" dirty="0">
                <a:latin typeface="+mn-lt"/>
                <a:ea typeface="Calibri" panose="020F0502020204030204" pitchFamily="34" charset="0"/>
                <a:cs typeface="Times New Roman" panose="02020603050405020304" pitchFamily="18" charset="0"/>
              </a:rPr>
              <a:t>Marsh Healthier now that we have restored tidal flow</a:t>
            </a:r>
            <a:r>
              <a:rPr lang="en-US" altLang="en-US" sz="3200" b="1" dirty="0" smtClean="0">
                <a:latin typeface="+mn-lt"/>
                <a:ea typeface="Calibri" panose="020F0502020204030204" pitchFamily="34" charset="0"/>
                <a:cs typeface="Times New Roman" panose="02020603050405020304" pitchFamily="18" charset="0"/>
              </a:rPr>
              <a:t>?</a:t>
            </a:r>
          </a:p>
          <a:p>
            <a:r>
              <a:rPr lang="en-US" altLang="en-US" sz="3200" dirty="0" smtClean="0">
                <a:latin typeface="+mn-lt"/>
                <a:ea typeface="Calibri" panose="020F0502020204030204" pitchFamily="34" charset="0"/>
                <a:cs typeface="Times New Roman" panose="02020603050405020304" pitchFamily="18" charset="0"/>
              </a:rPr>
              <a:t>Mass Audubon Scientists </a:t>
            </a:r>
            <a:r>
              <a:rPr lang="en-US" altLang="en-US" sz="3200" dirty="0">
                <a:latin typeface="+mn-lt"/>
                <a:ea typeface="Calibri" panose="020F0502020204030204" pitchFamily="34" charset="0"/>
                <a:cs typeface="Times New Roman" panose="02020603050405020304" pitchFamily="18" charset="0"/>
              </a:rPr>
              <a:t>think the </a:t>
            </a:r>
            <a:r>
              <a:rPr lang="en-US" altLang="en-US" sz="3200" dirty="0">
                <a:latin typeface="+mn-lt"/>
                <a:ea typeface="Calibri" panose="020F0502020204030204" pitchFamily="34" charset="0"/>
                <a:cs typeface="Times New Roman" panose="02020603050405020304" pitchFamily="18" charset="0"/>
              </a:rPr>
              <a:t>things </a:t>
            </a:r>
            <a:r>
              <a:rPr lang="en-US" altLang="en-US" sz="3200" dirty="0" smtClean="0">
                <a:latin typeface="+mn-lt"/>
                <a:ea typeface="Calibri" panose="020F0502020204030204" pitchFamily="34" charset="0"/>
                <a:cs typeface="Times New Roman" panose="02020603050405020304" pitchFamily="18" charset="0"/>
              </a:rPr>
              <a:t>below </a:t>
            </a:r>
            <a:r>
              <a:rPr lang="en-US" altLang="en-US" sz="3200" dirty="0">
                <a:latin typeface="+mn-lt"/>
                <a:ea typeface="Calibri" panose="020F0502020204030204" pitchFamily="34" charset="0"/>
                <a:cs typeface="Times New Roman" panose="02020603050405020304" pitchFamily="18" charset="0"/>
              </a:rPr>
              <a:t>would indicate a healthier salt marsh:</a:t>
            </a:r>
          </a:p>
          <a:p>
            <a:r>
              <a:rPr lang="en-US" altLang="en-US" sz="2000" dirty="0">
                <a:latin typeface="+mn-lt"/>
                <a:ea typeface="Calibri" panose="020F0502020204030204" pitchFamily="34" charset="0"/>
                <a:cs typeface="Times New Roman" panose="02020603050405020304" pitchFamily="18" charset="0"/>
              </a:rPr>
              <a:t>Higher salinity	_____x_______	 Lower salinity __________________</a:t>
            </a:r>
          </a:p>
          <a:p>
            <a:r>
              <a:rPr lang="en-US" altLang="en-US" sz="2000" dirty="0">
                <a:latin typeface="+mn-lt"/>
                <a:ea typeface="Calibri" panose="020F0502020204030204" pitchFamily="34" charset="0"/>
                <a:cs typeface="Times New Roman" panose="02020603050405020304" pitchFamily="18" charset="0"/>
              </a:rPr>
              <a:t>More invasive species _________    Less invasive species _____x______</a:t>
            </a:r>
          </a:p>
          <a:p>
            <a:r>
              <a:rPr lang="en-US" altLang="en-US" sz="2000" dirty="0">
                <a:latin typeface="+mn-lt"/>
                <a:ea typeface="Calibri" panose="020F0502020204030204" pitchFamily="34" charset="0"/>
                <a:cs typeface="Times New Roman" panose="02020603050405020304" pitchFamily="18" charset="0"/>
              </a:rPr>
              <a:t>Taller </a:t>
            </a:r>
            <a:r>
              <a:rPr lang="en-US" altLang="en-US" sz="2000" i="1" dirty="0" err="1">
                <a:latin typeface="+mn-lt"/>
                <a:ea typeface="Calibri" panose="020F0502020204030204" pitchFamily="34" charset="0"/>
                <a:cs typeface="Times New Roman" panose="02020603050405020304" pitchFamily="18" charset="0"/>
              </a:rPr>
              <a:t>Phragmites</a:t>
            </a:r>
            <a:r>
              <a:rPr lang="en-US" altLang="en-US" sz="2000" dirty="0">
                <a:latin typeface="+mn-lt"/>
                <a:ea typeface="Calibri" panose="020F0502020204030204" pitchFamily="34" charset="0"/>
                <a:cs typeface="Times New Roman" panose="02020603050405020304" pitchFamily="18" charset="0"/>
              </a:rPr>
              <a:t>  _____________  Shorter </a:t>
            </a:r>
            <a:r>
              <a:rPr lang="en-US" altLang="en-US" sz="2000" i="1" dirty="0" err="1">
                <a:latin typeface="+mn-lt"/>
                <a:ea typeface="Calibri" panose="020F0502020204030204" pitchFamily="34" charset="0"/>
                <a:cs typeface="Times New Roman" panose="02020603050405020304" pitchFamily="18" charset="0"/>
              </a:rPr>
              <a:t>Phragmites</a:t>
            </a:r>
            <a:r>
              <a:rPr lang="en-US" altLang="en-US" sz="2000" dirty="0">
                <a:latin typeface="+mn-lt"/>
                <a:ea typeface="Calibri" panose="020F0502020204030204" pitchFamily="34" charset="0"/>
                <a:cs typeface="Times New Roman" panose="02020603050405020304" pitchFamily="18" charset="0"/>
              </a:rPr>
              <a:t> _____x_______</a:t>
            </a:r>
          </a:p>
          <a:p>
            <a:r>
              <a:rPr lang="en-US" altLang="en-US" sz="2000" dirty="0">
                <a:latin typeface="+mn-lt"/>
                <a:ea typeface="Calibri" panose="020F0502020204030204" pitchFamily="34" charset="0"/>
                <a:cs typeface="Times New Roman" panose="02020603050405020304" pitchFamily="18" charset="0"/>
              </a:rPr>
              <a:t>More native plants ____x_____	 Less native plants _____________</a:t>
            </a:r>
          </a:p>
          <a:p>
            <a:r>
              <a:rPr lang="en-US" altLang="en-US" sz="2000" dirty="0">
                <a:latin typeface="+mn-lt"/>
                <a:ea typeface="Calibri" panose="020F0502020204030204" pitchFamily="34" charset="0"/>
                <a:cs typeface="Times New Roman" panose="02020603050405020304" pitchFamily="18" charset="0"/>
              </a:rPr>
              <a:t>More wet, dead areas __________	Less wet, dead areas _____x_______</a:t>
            </a:r>
          </a:p>
          <a:p>
            <a:endParaRPr lang="en-US" altLang="en-US" sz="2000" dirty="0">
              <a:latin typeface="+mn-lt"/>
              <a:ea typeface="Calibri" panose="020F0502020204030204" pitchFamily="34" charset="0"/>
              <a:cs typeface="Times New Roman" panose="02020603050405020304" pitchFamily="18" charset="0"/>
            </a:endParaRPr>
          </a:p>
          <a:p>
            <a:r>
              <a:rPr lang="en-US" altLang="en-US" sz="2000" dirty="0">
                <a:latin typeface="+mn-lt"/>
                <a:ea typeface="Calibri" panose="020F0502020204030204" pitchFamily="34" charset="0"/>
                <a:cs typeface="Times New Roman" panose="02020603050405020304" pitchFamily="18" charset="0"/>
              </a:rPr>
              <a:t>Hypothesis: Replacing the culvert (pipe under the road) would lead to reduced </a:t>
            </a:r>
            <a:r>
              <a:rPr lang="en-US" altLang="en-US" sz="2000" i="1" dirty="0" err="1">
                <a:latin typeface="+mn-lt"/>
                <a:ea typeface="Calibri" panose="020F0502020204030204" pitchFamily="34" charset="0"/>
                <a:cs typeface="Times New Roman" panose="02020603050405020304" pitchFamily="18" charset="0"/>
              </a:rPr>
              <a:t>Phragmites</a:t>
            </a:r>
            <a:r>
              <a:rPr lang="en-US" altLang="en-US" sz="2000" dirty="0">
                <a:latin typeface="+mn-lt"/>
                <a:ea typeface="Calibri" panose="020F0502020204030204" pitchFamily="34" charset="0"/>
                <a:cs typeface="Times New Roman" panose="02020603050405020304" pitchFamily="18" charset="0"/>
              </a:rPr>
              <a:t>, and improve the health of the marsh.</a:t>
            </a:r>
          </a:p>
          <a:p>
            <a:pPr eaLnBrk="1" hangingPunct="1"/>
            <a:endParaRPr lang="en-US" altLang="en-US" sz="2000" dirty="0">
              <a:latin typeface="+mn-lt"/>
              <a:ea typeface="Calibri" panose="020F0502020204030204" pitchFamily="34" charset="0"/>
              <a:cs typeface="Times New Roman" panose="02020603050405020304" pitchFamily="18" charset="0"/>
            </a:endParaRPr>
          </a:p>
          <a:p>
            <a:pPr eaLnBrk="1" hangingPunct="1"/>
            <a:endParaRPr lang="en-US" altLang="en-US" sz="2000" dirty="0">
              <a:latin typeface="+mn-lt"/>
              <a:ea typeface="Calibri" panose="020F0502020204030204" pitchFamily="34" charset="0"/>
              <a:cs typeface="Times New Roman" panose="02020603050405020304" pitchFamily="18" charset="0"/>
            </a:endParaRPr>
          </a:p>
          <a:p>
            <a:pPr eaLnBrk="1" hangingPunct="1"/>
            <a:r>
              <a:rPr lang="en-US" altLang="en-US" sz="2000" dirty="0">
                <a:latin typeface="+mn-lt"/>
                <a:ea typeface="Calibri" panose="020F0502020204030204" pitchFamily="34" charset="0"/>
                <a:cs typeface="Times New Roman" panose="02020603050405020304" pitchFamily="18" charset="0"/>
              </a:rPr>
              <a:t>Does the data support this hypothesis?</a:t>
            </a:r>
          </a:p>
          <a:p>
            <a:pPr eaLnBrk="1" hangingPunct="1"/>
            <a:r>
              <a:rPr lang="en-US" altLang="en-US" sz="2000" dirty="0">
                <a:latin typeface="+mn-lt"/>
                <a:ea typeface="Calibri" panose="020F0502020204030204" pitchFamily="34" charset="0"/>
                <a:cs typeface="Times New Roman" panose="02020603050405020304" pitchFamily="18" charset="0"/>
              </a:rPr>
              <a:t> </a:t>
            </a:r>
          </a:p>
          <a:p>
            <a:pPr eaLnBrk="1" hangingPunct="1"/>
            <a:r>
              <a:rPr lang="en-US" altLang="en-US" sz="2000" dirty="0">
                <a:latin typeface="+mn-lt"/>
                <a:ea typeface="Calibri" panose="020F0502020204030204" pitchFamily="34" charset="0"/>
                <a:cs typeface="Times New Roman" panose="02020603050405020304" pitchFamily="18" charset="0"/>
              </a:rPr>
              <a:t>What evidence do you see?  (If the data gives mixed results, please describe.)</a:t>
            </a:r>
          </a:p>
          <a:p>
            <a:endParaRPr lang="en-US" altLang="en-US" sz="2000" dirty="0">
              <a:ea typeface="Calibri" panose="020F0502020204030204" pitchFamily="34" charset="0"/>
              <a:cs typeface="Times New Roman" panose="02020603050405020304" pitchFamily="18" charset="0"/>
            </a:endParaRPr>
          </a:p>
          <a:p>
            <a:endParaRPr lang="en-US" altLang="en-US" sz="20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720328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
            <a:ext cx="665163"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108736" y="119848"/>
            <a:ext cx="10515600" cy="1325563"/>
          </a:xfrm>
        </p:spPr>
        <p:txBody>
          <a:bodyPr>
            <a:normAutofit/>
          </a:bodyPr>
          <a:lstStyle/>
          <a:p>
            <a:pPr algn="ctr"/>
            <a:r>
              <a:rPr lang="en-US" sz="5400" dirty="0" smtClean="0">
                <a:latin typeface="+mn-lt"/>
              </a:rPr>
              <a:t>Pause to analyze data</a:t>
            </a:r>
            <a:endParaRPr lang="en-US" sz="5400" dirty="0">
              <a:latin typeface="+mn-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32164" y="4680454"/>
            <a:ext cx="3266807" cy="1935885"/>
          </a:xfrm>
          <a:prstGeom prst="rect">
            <a:avLst/>
          </a:prstGeom>
        </p:spPr>
      </p:pic>
      <p:sp>
        <p:nvSpPr>
          <p:cNvPr id="4" name="TextBox 3"/>
          <p:cNvSpPr txBox="1"/>
          <p:nvPr/>
        </p:nvSpPr>
        <p:spPr>
          <a:xfrm>
            <a:off x="3950967" y="1696453"/>
            <a:ext cx="5029200" cy="646331"/>
          </a:xfrm>
          <a:prstGeom prst="rect">
            <a:avLst/>
          </a:prstGeom>
          <a:noFill/>
        </p:spPr>
        <p:txBody>
          <a:bodyPr wrap="square" rtlCol="0">
            <a:spAutoFit/>
          </a:bodyPr>
          <a:lstStyle/>
          <a:p>
            <a:r>
              <a:rPr lang="en-US" dirty="0" smtClean="0"/>
              <a:t>For the most current data, go to www.massaudubon.org/saltmarsh</a:t>
            </a:r>
            <a:endParaRPr lang="en-US" dirty="0"/>
          </a:p>
        </p:txBody>
      </p:sp>
    </p:spTree>
    <p:extLst>
      <p:ext uri="{BB962C8B-B14F-4D97-AF65-F5344CB8AC3E}">
        <p14:creationId xmlns:p14="http://schemas.microsoft.com/office/powerpoint/2010/main" val="640940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81880" y="5483154"/>
            <a:ext cx="4067384" cy="1374846"/>
          </a:xfrm>
          <a:prstGeom prst="rect">
            <a:avLst/>
          </a:prstGeom>
        </p:spPr>
      </p:pic>
      <p:pic>
        <p:nvPicPr>
          <p:cNvPr id="2" name="Picture 1"/>
          <p:cNvPicPr>
            <a:picLocks noChangeAspect="1"/>
          </p:cNvPicPr>
          <p:nvPr/>
        </p:nvPicPr>
        <p:blipFill rotWithShape="1">
          <a:blip r:embed="rId3"/>
          <a:srcRect l="9085" r="3865" b="2215"/>
          <a:stretch/>
        </p:blipFill>
        <p:spPr>
          <a:xfrm>
            <a:off x="0" y="177765"/>
            <a:ext cx="12192000" cy="5446121"/>
          </a:xfrm>
          <a:prstGeom prst="rect">
            <a:avLst/>
          </a:prstGeom>
        </p:spPr>
      </p:pic>
    </p:spTree>
    <p:extLst>
      <p:ext uri="{BB962C8B-B14F-4D97-AF65-F5344CB8AC3E}">
        <p14:creationId xmlns:p14="http://schemas.microsoft.com/office/powerpoint/2010/main" val="5957113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4675" t="2074" r="2763" b="2263"/>
          <a:stretch/>
        </p:blipFill>
        <p:spPr>
          <a:xfrm>
            <a:off x="1232971" y="0"/>
            <a:ext cx="9961756" cy="6858000"/>
          </a:xfrm>
          <a:prstGeom prst="rect">
            <a:avLst/>
          </a:prstGeom>
        </p:spPr>
      </p:pic>
    </p:spTree>
    <p:extLst>
      <p:ext uri="{BB962C8B-B14F-4D97-AF65-F5344CB8AC3E}">
        <p14:creationId xmlns:p14="http://schemas.microsoft.com/office/powerpoint/2010/main" val="40504195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37911" y="4677508"/>
            <a:ext cx="2097364" cy="2180492"/>
          </a:xfrm>
          <a:prstGeom prst="rect">
            <a:avLst/>
          </a:prstGeom>
        </p:spPr>
      </p:pic>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27224" y="4677508"/>
            <a:ext cx="2097364" cy="2180492"/>
          </a:xfrm>
          <a:prstGeom prst="rect">
            <a:avLst/>
          </a:prstGeom>
        </p:spPr>
      </p:pic>
      <p:pic>
        <p:nvPicPr>
          <p:cNvPr id="2" name="Picture 1"/>
          <p:cNvPicPr>
            <a:picLocks noChangeAspect="1"/>
          </p:cNvPicPr>
          <p:nvPr/>
        </p:nvPicPr>
        <p:blipFill>
          <a:blip r:embed="rId3"/>
          <a:stretch>
            <a:fillRect/>
          </a:stretch>
        </p:blipFill>
        <p:spPr>
          <a:xfrm>
            <a:off x="-1" y="0"/>
            <a:ext cx="8216537" cy="4398116"/>
          </a:xfrm>
          <a:prstGeom prst="rect">
            <a:avLst/>
          </a:prstGeom>
        </p:spPr>
      </p:pic>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40547" y="4677508"/>
            <a:ext cx="2097364" cy="2180492"/>
          </a:xfrm>
          <a:prstGeom prst="rect">
            <a:avLst/>
          </a:prstGeom>
        </p:spPr>
      </p:pic>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183" y="4677508"/>
            <a:ext cx="2097364" cy="2180492"/>
          </a:xfrm>
          <a:prstGeom prst="rect">
            <a:avLst/>
          </a:prstGeom>
        </p:spPr>
      </p:pic>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rcRect l="36719" t="25000" r="12500" b="26042"/>
          <a:stretch>
            <a:fillRect/>
          </a:stretch>
        </p:blipFill>
        <p:spPr bwMode="auto">
          <a:xfrm>
            <a:off x="8216537" y="762143"/>
            <a:ext cx="3975463" cy="2873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24588" y="4677508"/>
            <a:ext cx="2097364" cy="2180492"/>
          </a:xfrm>
          <a:prstGeom prst="rect">
            <a:avLst/>
          </a:prstGeom>
        </p:spPr>
      </p:pic>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21952" y="4677508"/>
            <a:ext cx="2097364" cy="2180492"/>
          </a:xfrm>
          <a:prstGeom prst="rect">
            <a:avLst/>
          </a:prstGeom>
        </p:spPr>
      </p:pic>
    </p:spTree>
    <p:extLst>
      <p:ext uri="{BB962C8B-B14F-4D97-AF65-F5344CB8AC3E}">
        <p14:creationId xmlns:p14="http://schemas.microsoft.com/office/powerpoint/2010/main" val="11694930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95527" y="5349875"/>
            <a:ext cx="4067384" cy="1374846"/>
          </a:xfrm>
          <a:prstGeom prst="rect">
            <a:avLst/>
          </a:prstGeom>
        </p:spPr>
      </p:pic>
      <p:pic>
        <p:nvPicPr>
          <p:cNvPr id="2" name="Picture 1"/>
          <p:cNvPicPr>
            <a:picLocks noChangeAspect="1"/>
          </p:cNvPicPr>
          <p:nvPr/>
        </p:nvPicPr>
        <p:blipFill>
          <a:blip r:embed="rId3"/>
          <a:stretch>
            <a:fillRect/>
          </a:stretch>
        </p:blipFill>
        <p:spPr>
          <a:xfrm>
            <a:off x="5950138" y="1033771"/>
            <a:ext cx="6241862" cy="4258953"/>
          </a:xfrm>
          <a:prstGeom prst="rect">
            <a:avLst/>
          </a:prstGeom>
          <a:ln>
            <a:solidFill>
              <a:schemeClr val="accent1"/>
            </a:solidFill>
          </a:ln>
        </p:spPr>
      </p:pic>
      <p:pic>
        <p:nvPicPr>
          <p:cNvPr id="3" name="Picture 2"/>
          <p:cNvPicPr>
            <a:picLocks noChangeAspect="1"/>
          </p:cNvPicPr>
          <p:nvPr/>
        </p:nvPicPr>
        <p:blipFill>
          <a:blip r:embed="rId4"/>
          <a:stretch>
            <a:fillRect/>
          </a:stretch>
        </p:blipFill>
        <p:spPr>
          <a:xfrm>
            <a:off x="0" y="1033772"/>
            <a:ext cx="5950138" cy="4258953"/>
          </a:xfrm>
          <a:prstGeom prst="rect">
            <a:avLst/>
          </a:prstGeom>
          <a:ln>
            <a:solidFill>
              <a:schemeClr val="accent1"/>
            </a:solidFill>
          </a:ln>
        </p:spPr>
      </p:pic>
    </p:spTree>
    <p:extLst>
      <p:ext uri="{BB962C8B-B14F-4D97-AF65-F5344CB8AC3E}">
        <p14:creationId xmlns:p14="http://schemas.microsoft.com/office/powerpoint/2010/main" val="95832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4560" t="1433" r="1690" b="1633"/>
          <a:stretch/>
        </p:blipFill>
        <p:spPr>
          <a:xfrm>
            <a:off x="1195753" y="0"/>
            <a:ext cx="9990000" cy="6858000"/>
          </a:xfrm>
          <a:prstGeom prst="rect">
            <a:avLst/>
          </a:prstGeom>
        </p:spPr>
      </p:pic>
    </p:spTree>
    <p:extLst>
      <p:ext uri="{BB962C8B-B14F-4D97-AF65-F5344CB8AC3E}">
        <p14:creationId xmlns:p14="http://schemas.microsoft.com/office/powerpoint/2010/main" val="11253482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6444" t="2575" r="1012" b="2916"/>
          <a:stretch/>
        </p:blipFill>
        <p:spPr>
          <a:xfrm>
            <a:off x="967155" y="0"/>
            <a:ext cx="10258970" cy="6858000"/>
          </a:xfrm>
          <a:prstGeom prst="rect">
            <a:avLst/>
          </a:prstGeom>
        </p:spPr>
      </p:pic>
    </p:spTree>
    <p:extLst>
      <p:ext uri="{BB962C8B-B14F-4D97-AF65-F5344CB8AC3E}">
        <p14:creationId xmlns:p14="http://schemas.microsoft.com/office/powerpoint/2010/main" val="7346857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12192000" cy="134982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p:cNvSpPr txBox="1">
            <a:spLocks/>
          </p:cNvSpPr>
          <p:nvPr/>
        </p:nvSpPr>
        <p:spPr>
          <a:xfrm>
            <a:off x="346363" y="0"/>
            <a:ext cx="11499273" cy="1349828"/>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smtClean="0">
                <a:solidFill>
                  <a:schemeClr val="bg2"/>
                </a:solidFill>
                <a:latin typeface="+mn-lt"/>
              </a:rPr>
              <a:t>Primary Focus: Investigating the invasive reed </a:t>
            </a:r>
            <a:r>
              <a:rPr lang="en-US" sz="3600" i="1" dirty="0" err="1" smtClean="0">
                <a:solidFill>
                  <a:schemeClr val="bg2"/>
                </a:solidFill>
                <a:latin typeface="+mn-lt"/>
              </a:rPr>
              <a:t>Phragmites</a:t>
            </a:r>
            <a:r>
              <a:rPr lang="en-US" sz="3600" dirty="0" smtClean="0">
                <a:solidFill>
                  <a:schemeClr val="bg2"/>
                </a:solidFill>
                <a:latin typeface="+mn-lt"/>
              </a:rPr>
              <a:t> and salinity (how salty the water is)</a:t>
            </a:r>
            <a:endParaRPr lang="en-US" sz="3600" dirty="0">
              <a:solidFill>
                <a:schemeClr val="bg2"/>
              </a:solidFill>
              <a:latin typeface="+mn-lt"/>
            </a:endParaRPr>
          </a:p>
        </p:txBody>
      </p:sp>
      <p:pic>
        <p:nvPicPr>
          <p:cNvPr id="6" name="Picture 8" descr="G:\Liz's Image Files\sites\rowley\Rowley 2007\Liz.jpg"/>
          <p:cNvPicPr>
            <a:picLocks noChangeAspect="1" noChangeArrowheads="1"/>
          </p:cNvPicPr>
          <p:nvPr/>
        </p:nvPicPr>
        <p:blipFill>
          <a:blip r:embed="rId2">
            <a:extLst>
              <a:ext uri="{28A0092B-C50C-407E-A947-70E740481C1C}">
                <a14:useLocalDpi xmlns:a14="http://schemas.microsoft.com/office/drawing/2010/main" val="0"/>
              </a:ext>
            </a:extLst>
          </a:blip>
          <a:srcRect l="10934" r="15642"/>
          <a:stretch>
            <a:fillRect/>
          </a:stretch>
        </p:blipFill>
        <p:spPr bwMode="auto">
          <a:xfrm>
            <a:off x="7647919" y="1428824"/>
            <a:ext cx="3925313" cy="4008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descr="C:\Documents and Settings\Administrator\My Documents\Liz Duff\APPY\restrictc.bmp"/>
          <p:cNvPicPr>
            <a:picLocks noChangeAspect="1" noChangeArrowheads="1"/>
          </p:cNvPicPr>
          <p:nvPr/>
        </p:nvPicPr>
        <p:blipFill>
          <a:blip r:embed="rId3">
            <a:extLst>
              <a:ext uri="{28A0092B-C50C-407E-A947-70E740481C1C}">
                <a14:useLocalDpi xmlns:a14="http://schemas.microsoft.com/office/drawing/2010/main" val="0"/>
              </a:ext>
            </a:extLst>
          </a:blip>
          <a:srcRect r="14" b="22221"/>
          <a:stretch>
            <a:fillRect/>
          </a:stretch>
        </p:blipFill>
        <p:spPr bwMode="auto">
          <a:xfrm>
            <a:off x="2980115" y="1349828"/>
            <a:ext cx="4392950" cy="4846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descr="C:\Documents and Settings\liz\My Documents\My Documents\Natural history Conf\refract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2133599"/>
            <a:ext cx="2324261" cy="321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95527" y="5349875"/>
            <a:ext cx="4067384" cy="1374846"/>
          </a:xfrm>
          <a:prstGeom prst="rect">
            <a:avLst/>
          </a:prstGeom>
        </p:spPr>
      </p:pic>
    </p:spTree>
    <p:extLst>
      <p:ext uri="{BB962C8B-B14F-4D97-AF65-F5344CB8AC3E}">
        <p14:creationId xmlns:p14="http://schemas.microsoft.com/office/powerpoint/2010/main" val="12234624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7057" t="2473" r="1668" b="2064"/>
          <a:stretch/>
        </p:blipFill>
        <p:spPr>
          <a:xfrm>
            <a:off x="0" y="0"/>
            <a:ext cx="12192000" cy="6858000"/>
          </a:xfrm>
          <a:prstGeom prst="rect">
            <a:avLst/>
          </a:prstGeom>
        </p:spPr>
      </p:pic>
    </p:spTree>
    <p:extLst>
      <p:ext uri="{BB962C8B-B14F-4D97-AF65-F5344CB8AC3E}">
        <p14:creationId xmlns:p14="http://schemas.microsoft.com/office/powerpoint/2010/main" val="260019324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116570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p:cNvSpPr txBox="1">
            <a:spLocks/>
          </p:cNvSpPr>
          <p:nvPr/>
        </p:nvSpPr>
        <p:spPr>
          <a:xfrm>
            <a:off x="346363" y="272472"/>
            <a:ext cx="11499273" cy="620761"/>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dirty="0" smtClean="0">
                <a:solidFill>
                  <a:schemeClr val="bg2"/>
                </a:solidFill>
                <a:latin typeface="+mn-lt"/>
              </a:rPr>
              <a:t>New Question: Sea Level Rise</a:t>
            </a:r>
            <a:endParaRPr lang="en-US" sz="5400" dirty="0">
              <a:solidFill>
                <a:schemeClr val="bg2"/>
              </a:solidFill>
              <a:latin typeface="+mn-lt"/>
            </a:endParaRPr>
          </a:p>
        </p:txBody>
      </p:sp>
      <p:pic>
        <p:nvPicPr>
          <p:cNvPr id="5" name="Picture 4"/>
          <p:cNvPicPr>
            <a:picLocks noChangeAspect="1"/>
          </p:cNvPicPr>
          <p:nvPr/>
        </p:nvPicPr>
        <p:blipFill rotWithShape="1">
          <a:blip r:embed="rId2"/>
          <a:srcRect l="6444" t="2575" r="1012" b="2916"/>
          <a:stretch/>
        </p:blipFill>
        <p:spPr>
          <a:xfrm>
            <a:off x="1838410" y="1165705"/>
            <a:ext cx="8515177" cy="5692295"/>
          </a:xfrm>
          <a:prstGeom prst="rect">
            <a:avLst/>
          </a:prstGeom>
        </p:spPr>
      </p:pic>
    </p:spTree>
    <p:extLst>
      <p:ext uri="{BB962C8B-B14F-4D97-AF65-F5344CB8AC3E}">
        <p14:creationId xmlns:p14="http://schemas.microsoft.com/office/powerpoint/2010/main" val="6416539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
            <a:ext cx="665163"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65163" y="0"/>
            <a:ext cx="11526837" cy="1214651"/>
          </a:xfrm>
        </p:spPr>
        <p:txBody>
          <a:bodyPr>
            <a:normAutofit fontScale="90000"/>
          </a:bodyPr>
          <a:lstStyle/>
          <a:p>
            <a:pPr algn="ctr"/>
            <a:r>
              <a:rPr lang="en-US" sz="5400" dirty="0" smtClean="0">
                <a:latin typeface="+mn-lt"/>
              </a:rPr>
              <a:t>Salt Marsh Science Website </a:t>
            </a:r>
            <a:r>
              <a:rPr lang="en-US" sz="5400" dirty="0">
                <a:latin typeface="+mn-lt"/>
              </a:rPr>
              <a:t>H</a:t>
            </a:r>
            <a:r>
              <a:rPr lang="en-US" sz="5400" dirty="0" smtClean="0">
                <a:latin typeface="+mn-lt"/>
              </a:rPr>
              <a:t>olds </a:t>
            </a:r>
            <a:r>
              <a:rPr lang="en-US" sz="5400" dirty="0" smtClean="0">
                <a:latin typeface="+mn-lt"/>
              </a:rPr>
              <a:t>the </a:t>
            </a:r>
            <a:r>
              <a:rPr lang="en-US" sz="5400" dirty="0" smtClean="0">
                <a:latin typeface="+mn-lt"/>
              </a:rPr>
              <a:t/>
            </a:r>
            <a:br>
              <a:rPr lang="en-US" sz="5400" dirty="0" smtClean="0">
                <a:latin typeface="+mn-lt"/>
              </a:rPr>
            </a:br>
            <a:r>
              <a:rPr lang="en-US" sz="5400" dirty="0" smtClean="0">
                <a:latin typeface="+mn-lt"/>
              </a:rPr>
              <a:t>Most Recent </a:t>
            </a:r>
            <a:r>
              <a:rPr lang="en-US" sz="5400" dirty="0">
                <a:latin typeface="+mn-lt"/>
              </a:rPr>
              <a:t>D</a:t>
            </a:r>
            <a:r>
              <a:rPr lang="en-US" sz="5400" dirty="0" smtClean="0">
                <a:latin typeface="+mn-lt"/>
              </a:rPr>
              <a:t>ata</a:t>
            </a:r>
            <a:endParaRPr lang="en-US" sz="5400" dirty="0">
              <a:latin typeface="+mn-lt"/>
            </a:endParaRPr>
          </a:p>
        </p:txBody>
      </p:sp>
      <p:sp>
        <p:nvSpPr>
          <p:cNvPr id="9" name="Text Box 2"/>
          <p:cNvSpPr txBox="1">
            <a:spLocks noChangeArrowheads="1"/>
          </p:cNvSpPr>
          <p:nvPr/>
        </p:nvSpPr>
        <p:spPr bwMode="auto">
          <a:xfrm>
            <a:off x="1671521" y="5903292"/>
            <a:ext cx="6858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50000"/>
              </a:spcBef>
            </a:pPr>
            <a:r>
              <a:rPr lang="en-US" altLang="en-US" dirty="0"/>
              <a:t>www.massaudubon.org/saltmarsh</a:t>
            </a:r>
          </a:p>
        </p:txBody>
      </p:sp>
      <p:pic>
        <p:nvPicPr>
          <p:cNvPr id="10" name="Picture 9"/>
          <p:cNvPicPr>
            <a:picLocks noChangeAspect="1"/>
          </p:cNvPicPr>
          <p:nvPr/>
        </p:nvPicPr>
        <p:blipFill>
          <a:blip r:embed="rId2"/>
          <a:stretch>
            <a:fillRect/>
          </a:stretch>
        </p:blipFill>
        <p:spPr>
          <a:xfrm>
            <a:off x="665163" y="1134503"/>
            <a:ext cx="11030968" cy="4091486"/>
          </a:xfrm>
          <a:prstGeom prst="rect">
            <a:avLst/>
          </a:prstGeom>
        </p:spPr>
      </p:pic>
      <p:pic>
        <p:nvPicPr>
          <p:cNvPr id="8" name="Picture 1171"/>
          <p:cNvPicPr>
            <a:picLocks noChangeAspect="1" noChangeArrowheads="1"/>
          </p:cNvPicPr>
          <p:nvPr/>
        </p:nvPicPr>
        <p:blipFill>
          <a:blip r:embed="rId3">
            <a:extLst>
              <a:ext uri="{28A0092B-C50C-407E-A947-70E740481C1C}">
                <a14:useLocalDpi xmlns:a14="http://schemas.microsoft.com/office/drawing/2010/main" val="0"/>
              </a:ext>
            </a:extLst>
          </a:blip>
          <a:srcRect l="8273"/>
          <a:stretch>
            <a:fillRect/>
          </a:stretch>
        </p:blipFill>
        <p:spPr bwMode="auto">
          <a:xfrm>
            <a:off x="9015221" y="2947916"/>
            <a:ext cx="3176780" cy="3910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033953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26832" y="-6800"/>
            <a:ext cx="80772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369399" y="348473"/>
            <a:ext cx="6886430" cy="923330"/>
          </a:xfrm>
          <a:prstGeom prst="rect">
            <a:avLst/>
          </a:prstGeom>
          <a:noFill/>
        </p:spPr>
        <p:txBody>
          <a:bodyPr wrap="square" rtlCol="0">
            <a:spAutoFit/>
          </a:bodyPr>
          <a:lstStyle/>
          <a:p>
            <a:r>
              <a:rPr lang="en-US" sz="5400" dirty="0" smtClean="0">
                <a:solidFill>
                  <a:schemeClr val="accent1"/>
                </a:solidFill>
              </a:rPr>
              <a:t>Some of our </a:t>
            </a:r>
            <a:r>
              <a:rPr lang="en-US" sz="5400" dirty="0" smtClean="0">
                <a:solidFill>
                  <a:schemeClr val="accent1"/>
                </a:solidFill>
              </a:rPr>
              <a:t>Questions:</a:t>
            </a:r>
            <a:endParaRPr lang="en-US" sz="5400" dirty="0">
              <a:solidFill>
                <a:schemeClr val="accent1"/>
              </a:solidFill>
            </a:endParaRPr>
          </a:p>
        </p:txBody>
      </p:sp>
      <p:sp>
        <p:nvSpPr>
          <p:cNvPr id="5" name="TextBox 4"/>
          <p:cNvSpPr txBox="1"/>
          <p:nvPr/>
        </p:nvSpPr>
        <p:spPr>
          <a:xfrm>
            <a:off x="4835565" y="1453121"/>
            <a:ext cx="6814967" cy="4401205"/>
          </a:xfrm>
          <a:prstGeom prst="rect">
            <a:avLst/>
          </a:prstGeom>
          <a:noFill/>
        </p:spPr>
        <p:txBody>
          <a:bodyPr wrap="square" rtlCol="0">
            <a:spAutoFit/>
          </a:bodyPr>
          <a:lstStyle/>
          <a:p>
            <a:pPr marL="457200" indent="-457200">
              <a:buFont typeface="Arial" panose="020B0604020202020204" pitchFamily="34" charset="0"/>
              <a:buChar char="•"/>
            </a:pPr>
            <a:r>
              <a:rPr lang="en-US" sz="2800" dirty="0" smtClean="0">
                <a:solidFill>
                  <a:schemeClr val="bg1"/>
                </a:solidFill>
              </a:rPr>
              <a:t>Is </a:t>
            </a:r>
            <a:r>
              <a:rPr lang="en-US" sz="2800" i="1" dirty="0" err="1" smtClean="0">
                <a:solidFill>
                  <a:schemeClr val="bg1"/>
                </a:solidFill>
              </a:rPr>
              <a:t>Phragmites</a:t>
            </a:r>
            <a:r>
              <a:rPr lang="en-US" sz="2800" dirty="0" smtClean="0">
                <a:solidFill>
                  <a:schemeClr val="bg1"/>
                </a:solidFill>
              </a:rPr>
              <a:t> spreading?</a:t>
            </a:r>
          </a:p>
          <a:p>
            <a:pPr marL="457200" indent="-457200">
              <a:buFont typeface="Arial" panose="020B0604020202020204" pitchFamily="34" charset="0"/>
              <a:buChar char="•"/>
            </a:pPr>
            <a:endParaRPr lang="en-US" sz="2800" dirty="0" smtClean="0">
              <a:solidFill>
                <a:schemeClr val="bg1"/>
              </a:solidFill>
            </a:endParaRPr>
          </a:p>
          <a:p>
            <a:pPr marL="457200" indent="-457200">
              <a:buFont typeface="Arial" panose="020B0604020202020204" pitchFamily="34" charset="0"/>
              <a:buChar char="•"/>
            </a:pPr>
            <a:r>
              <a:rPr lang="en-US" sz="2800" dirty="0" smtClean="0">
                <a:solidFill>
                  <a:schemeClr val="bg1"/>
                </a:solidFill>
              </a:rPr>
              <a:t>Is </a:t>
            </a:r>
            <a:r>
              <a:rPr lang="en-US" sz="2800" i="1" dirty="0" err="1" smtClean="0">
                <a:solidFill>
                  <a:schemeClr val="bg1"/>
                </a:solidFill>
              </a:rPr>
              <a:t>Phragmites</a:t>
            </a:r>
            <a:r>
              <a:rPr lang="en-US" sz="2800" dirty="0" smtClean="0">
                <a:solidFill>
                  <a:schemeClr val="bg1"/>
                </a:solidFill>
              </a:rPr>
              <a:t> responding to restoration efforts?</a:t>
            </a:r>
          </a:p>
          <a:p>
            <a:pPr marL="457200" indent="-457200">
              <a:buFont typeface="Arial" panose="020B0604020202020204" pitchFamily="34" charset="0"/>
              <a:buChar char="•"/>
            </a:pPr>
            <a:endParaRPr lang="en-US" sz="2800" dirty="0" smtClean="0">
              <a:solidFill>
                <a:schemeClr val="bg1"/>
              </a:solidFill>
            </a:endParaRPr>
          </a:p>
          <a:p>
            <a:pPr marL="457200" indent="-457200">
              <a:buFont typeface="Arial" panose="020B0604020202020204" pitchFamily="34" charset="0"/>
              <a:buChar char="•"/>
            </a:pPr>
            <a:r>
              <a:rPr lang="en-US" sz="2800" b="1" dirty="0" smtClean="0">
                <a:solidFill>
                  <a:schemeClr val="bg1"/>
                </a:solidFill>
              </a:rPr>
              <a:t>How does that correlate with salinity levels</a:t>
            </a:r>
            <a:r>
              <a:rPr lang="en-US" sz="2800" dirty="0" smtClean="0">
                <a:solidFill>
                  <a:schemeClr val="bg1"/>
                </a:solidFill>
              </a:rPr>
              <a:t>?</a:t>
            </a:r>
          </a:p>
          <a:p>
            <a:pPr marL="1371600" lvl="2" indent="-457200">
              <a:buFont typeface="Arial" panose="020B0604020202020204" pitchFamily="34" charset="0"/>
              <a:buChar char="•"/>
            </a:pPr>
            <a:r>
              <a:rPr lang="en-US" sz="2800" dirty="0" smtClean="0">
                <a:solidFill>
                  <a:schemeClr val="bg1"/>
                </a:solidFill>
              </a:rPr>
              <a:t>Where is </a:t>
            </a:r>
            <a:r>
              <a:rPr lang="en-US" sz="2800" i="1" dirty="0" err="1" smtClean="0">
                <a:solidFill>
                  <a:schemeClr val="bg1"/>
                </a:solidFill>
              </a:rPr>
              <a:t>Phragmites</a:t>
            </a:r>
            <a:r>
              <a:rPr lang="en-US" sz="2800" dirty="0" smtClean="0">
                <a:solidFill>
                  <a:schemeClr val="bg1"/>
                </a:solidFill>
              </a:rPr>
              <a:t> thriving?</a:t>
            </a:r>
          </a:p>
          <a:p>
            <a:pPr marL="1371600" lvl="2" indent="-457200">
              <a:buFont typeface="Arial" panose="020B0604020202020204" pitchFamily="34" charset="0"/>
              <a:buChar char="•"/>
            </a:pPr>
            <a:r>
              <a:rPr lang="en-US" sz="2800" dirty="0" smtClean="0">
                <a:solidFill>
                  <a:schemeClr val="bg1"/>
                </a:solidFill>
              </a:rPr>
              <a:t>Where is </a:t>
            </a:r>
            <a:r>
              <a:rPr lang="en-US" sz="2800" i="1" dirty="0" err="1" smtClean="0">
                <a:solidFill>
                  <a:schemeClr val="bg1"/>
                </a:solidFill>
              </a:rPr>
              <a:t>Phragmites</a:t>
            </a:r>
            <a:r>
              <a:rPr lang="en-US" sz="2800" dirty="0" smtClean="0">
                <a:solidFill>
                  <a:schemeClr val="bg1"/>
                </a:solidFill>
              </a:rPr>
              <a:t> stressed</a:t>
            </a:r>
          </a:p>
          <a:p>
            <a:pPr marL="457200" indent="-457200">
              <a:buFont typeface="Arial" panose="020B0604020202020204" pitchFamily="34" charset="0"/>
              <a:buChar char="•"/>
            </a:pPr>
            <a:endParaRPr lang="en-US" sz="2800" dirty="0" smtClean="0">
              <a:solidFill>
                <a:schemeClr val="bg1"/>
              </a:solidFill>
            </a:endParaRPr>
          </a:p>
        </p:txBody>
      </p:sp>
      <p:pic>
        <p:nvPicPr>
          <p:cNvPr id="7" name="Picture 2" descr="C:\Documents and Settings\Administrator\My Documents\Liz Duff\annual meeting\studsc00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800"/>
            <a:ext cx="4114800" cy="3408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descr="C:\Documents and Settings\liz\My Documents\My Documents\Natural history Conf\Rock98transec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092760"/>
            <a:ext cx="4114800" cy="2758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3108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22898" y="249440"/>
            <a:ext cx="5518673" cy="923330"/>
          </a:xfrm>
          <a:prstGeom prst="rect">
            <a:avLst/>
          </a:prstGeom>
          <a:noFill/>
        </p:spPr>
        <p:txBody>
          <a:bodyPr wrap="square" rtlCol="0">
            <a:spAutoFit/>
          </a:bodyPr>
          <a:lstStyle/>
          <a:p>
            <a:r>
              <a:rPr lang="en-US" sz="5400" dirty="0" smtClean="0"/>
              <a:t>Our Hypotheses</a:t>
            </a:r>
            <a:endParaRPr lang="en-US" sz="5400" dirty="0"/>
          </a:p>
        </p:txBody>
      </p:sp>
      <p:sp>
        <p:nvSpPr>
          <p:cNvPr id="5" name="TextBox 4"/>
          <p:cNvSpPr txBox="1"/>
          <p:nvPr/>
        </p:nvSpPr>
        <p:spPr>
          <a:xfrm>
            <a:off x="152399" y="1172770"/>
            <a:ext cx="11778343" cy="4524315"/>
          </a:xfrm>
          <a:prstGeom prst="rect">
            <a:avLst/>
          </a:prstGeom>
          <a:noFill/>
        </p:spPr>
        <p:txBody>
          <a:bodyPr wrap="square" rtlCol="0">
            <a:spAutoFit/>
          </a:bodyPr>
          <a:lstStyle/>
          <a:p>
            <a:pPr marL="457200" indent="-457200">
              <a:buFont typeface="Arial" panose="020B0604020202020204" pitchFamily="34" charset="0"/>
              <a:buChar char="•"/>
            </a:pPr>
            <a:r>
              <a:rPr lang="en-US" sz="3200" i="1" dirty="0" err="1" smtClean="0">
                <a:solidFill>
                  <a:schemeClr val="tx2"/>
                </a:solidFill>
              </a:rPr>
              <a:t>Phragmites</a:t>
            </a:r>
            <a:r>
              <a:rPr lang="en-US" sz="3200" dirty="0" smtClean="0">
                <a:solidFill>
                  <a:schemeClr val="tx2"/>
                </a:solidFill>
              </a:rPr>
              <a:t> prefers water with lower salinity, and has a harder time growing in salinities &gt; 20ppt (</a:t>
            </a:r>
            <a:r>
              <a:rPr lang="en-US" sz="3200" dirty="0" err="1" smtClean="0">
                <a:solidFill>
                  <a:schemeClr val="tx2"/>
                </a:solidFill>
              </a:rPr>
              <a:t>Rozsa</a:t>
            </a:r>
            <a:r>
              <a:rPr lang="en-US" sz="3200" dirty="0" smtClean="0">
                <a:solidFill>
                  <a:schemeClr val="tx2"/>
                </a:solidFill>
              </a:rPr>
              <a:t> 1995)</a:t>
            </a:r>
          </a:p>
          <a:p>
            <a:pPr marL="457200" indent="-457200">
              <a:buFont typeface="Arial" panose="020B0604020202020204" pitchFamily="34" charset="0"/>
              <a:buChar char="•"/>
            </a:pPr>
            <a:endParaRPr lang="en-US" sz="3200" dirty="0" smtClean="0">
              <a:solidFill>
                <a:schemeClr val="tx2"/>
              </a:solidFill>
            </a:endParaRPr>
          </a:p>
          <a:p>
            <a:pPr marL="457200" indent="-457200">
              <a:buFont typeface="Arial" panose="020B0604020202020204" pitchFamily="34" charset="0"/>
              <a:buChar char="•"/>
            </a:pPr>
            <a:r>
              <a:rPr lang="en-US" sz="3200" i="1" dirty="0" err="1" smtClean="0">
                <a:solidFill>
                  <a:schemeClr val="tx2"/>
                </a:solidFill>
              </a:rPr>
              <a:t>Phragmites</a:t>
            </a:r>
            <a:r>
              <a:rPr lang="en-US" sz="3200" dirty="0" smtClean="0">
                <a:solidFill>
                  <a:schemeClr val="tx2"/>
                </a:solidFill>
              </a:rPr>
              <a:t> would grow taller in areas with lower salinity.</a:t>
            </a:r>
          </a:p>
          <a:p>
            <a:pPr marL="914400" lvl="1" indent="-457200">
              <a:buFont typeface="Arial" panose="020B0604020202020204" pitchFamily="34" charset="0"/>
              <a:buChar char="•"/>
            </a:pPr>
            <a:r>
              <a:rPr lang="en-US" sz="3200" dirty="0" smtClean="0">
                <a:solidFill>
                  <a:schemeClr val="tx2"/>
                </a:solidFill>
              </a:rPr>
              <a:t>Shorter stands of </a:t>
            </a:r>
            <a:r>
              <a:rPr lang="en-US" sz="3200" i="1" dirty="0" err="1" smtClean="0">
                <a:solidFill>
                  <a:schemeClr val="tx2"/>
                </a:solidFill>
              </a:rPr>
              <a:t>Phragmites</a:t>
            </a:r>
            <a:r>
              <a:rPr lang="en-US" sz="3200" dirty="0" smtClean="0">
                <a:solidFill>
                  <a:schemeClr val="tx2"/>
                </a:solidFill>
              </a:rPr>
              <a:t> indicated salinity stress</a:t>
            </a:r>
          </a:p>
          <a:p>
            <a:pPr marL="457200" indent="-457200">
              <a:buFont typeface="Arial" panose="020B0604020202020204" pitchFamily="34" charset="0"/>
              <a:buChar char="•"/>
            </a:pPr>
            <a:endParaRPr lang="en-US" sz="3200" dirty="0" smtClean="0">
              <a:solidFill>
                <a:schemeClr val="tx2"/>
              </a:solidFill>
            </a:endParaRPr>
          </a:p>
          <a:p>
            <a:pPr marL="457200" indent="-457200">
              <a:buFont typeface="Arial" panose="020B0604020202020204" pitchFamily="34" charset="0"/>
              <a:buChar char="•"/>
            </a:pPr>
            <a:r>
              <a:rPr lang="en-US" sz="3200" i="1" dirty="0" err="1" smtClean="0">
                <a:solidFill>
                  <a:schemeClr val="tx2"/>
                </a:solidFill>
              </a:rPr>
              <a:t>Phragmites</a:t>
            </a:r>
            <a:r>
              <a:rPr lang="en-US" sz="3200" dirty="0" smtClean="0">
                <a:solidFill>
                  <a:schemeClr val="tx2"/>
                </a:solidFill>
              </a:rPr>
              <a:t> would respond to increased tidal flow by decreasing in height and retreating along the transects</a:t>
            </a:r>
          </a:p>
          <a:p>
            <a:pPr marL="457200" indent="-457200">
              <a:buFont typeface="Arial" panose="020B0604020202020204" pitchFamily="34" charset="0"/>
              <a:buChar char="•"/>
            </a:pPr>
            <a:endParaRPr lang="en-US" sz="3200" dirty="0" smtClean="0">
              <a:solidFill>
                <a:schemeClr val="tx2"/>
              </a:solidFill>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94914" y="4687818"/>
            <a:ext cx="2087447" cy="2170181"/>
          </a:xfrm>
          <a:prstGeom prst="rect">
            <a:avLst/>
          </a:prstGeom>
        </p:spPr>
      </p:pic>
    </p:spTree>
    <p:extLst>
      <p:ext uri="{BB962C8B-B14F-4D97-AF65-F5344CB8AC3E}">
        <p14:creationId xmlns:p14="http://schemas.microsoft.com/office/powerpoint/2010/main" val="6723924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116570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p:cNvSpPr txBox="1">
            <a:spLocks/>
          </p:cNvSpPr>
          <p:nvPr/>
        </p:nvSpPr>
        <p:spPr>
          <a:xfrm>
            <a:off x="346363" y="272472"/>
            <a:ext cx="11499273" cy="620761"/>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dirty="0" smtClean="0">
                <a:solidFill>
                  <a:schemeClr val="bg2"/>
                </a:solidFill>
                <a:latin typeface="+mn-lt"/>
              </a:rPr>
              <a:t>Restoration of Salt Marshes:</a:t>
            </a:r>
            <a:endParaRPr lang="en-US" sz="5400" dirty="0">
              <a:solidFill>
                <a:schemeClr val="bg2"/>
              </a:solidFill>
              <a:latin typeface="+mn-lt"/>
            </a:endParaRPr>
          </a:p>
        </p:txBody>
      </p:sp>
      <p:pic>
        <p:nvPicPr>
          <p:cNvPr id="6" name="Picture 7" descr="G:\Liz's Image Files\restore\CULVER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115" y="1511746"/>
            <a:ext cx="5184524" cy="3456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descr="C:\My Documents\My Pictures\2001-09-06\argilla2001 tr8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79195" y="3286570"/>
            <a:ext cx="4803038" cy="3602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7"/>
          <p:cNvGrpSpPr/>
          <p:nvPr/>
        </p:nvGrpSpPr>
        <p:grpSpPr>
          <a:xfrm>
            <a:off x="8828314" y="5087710"/>
            <a:ext cx="2158377" cy="948531"/>
            <a:chOff x="6400800" y="4876800"/>
            <a:chExt cx="2158377" cy="948531"/>
          </a:xfrm>
        </p:grpSpPr>
        <p:sp>
          <p:nvSpPr>
            <p:cNvPr id="9" name="TextBox 8"/>
            <p:cNvSpPr txBox="1">
              <a:spLocks noChangeArrowheads="1"/>
            </p:cNvSpPr>
            <p:nvPr/>
          </p:nvSpPr>
          <p:spPr bwMode="auto">
            <a:xfrm>
              <a:off x="6730377" y="4995068"/>
              <a:ext cx="18288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i="1" dirty="0" err="1">
                  <a:solidFill>
                    <a:schemeClr val="bg1"/>
                  </a:solidFill>
                </a:rPr>
                <a:t>Phragmites</a:t>
              </a:r>
              <a:r>
                <a:rPr lang="en-US" altLang="en-US" dirty="0">
                  <a:solidFill>
                    <a:schemeClr val="bg1"/>
                  </a:solidFill>
                </a:rPr>
                <a:t> retreated</a:t>
              </a:r>
            </a:p>
          </p:txBody>
        </p:sp>
        <p:cxnSp>
          <p:nvCxnSpPr>
            <p:cNvPr id="10" name="Straight Arrow Connector 9"/>
            <p:cNvCxnSpPr/>
            <p:nvPr/>
          </p:nvCxnSpPr>
          <p:spPr>
            <a:xfrm flipH="1" flipV="1">
              <a:off x="6400800" y="4876800"/>
              <a:ext cx="152400" cy="533400"/>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grpSp>
      <p:sp>
        <p:nvSpPr>
          <p:cNvPr id="4" name="TextBox 3"/>
          <p:cNvSpPr txBox="1"/>
          <p:nvPr/>
        </p:nvSpPr>
        <p:spPr>
          <a:xfrm>
            <a:off x="5965371" y="1438178"/>
            <a:ext cx="5725885" cy="1569660"/>
          </a:xfrm>
          <a:prstGeom prst="rect">
            <a:avLst/>
          </a:prstGeom>
          <a:noFill/>
        </p:spPr>
        <p:txBody>
          <a:bodyPr wrap="square" rtlCol="0">
            <a:spAutoFit/>
          </a:bodyPr>
          <a:lstStyle/>
          <a:p>
            <a:r>
              <a:rPr lang="en-US" sz="3200" dirty="0" smtClean="0"/>
              <a:t>Restored Tidal Flow by</a:t>
            </a:r>
          </a:p>
          <a:p>
            <a:pPr marL="742950" lvl="1" indent="-285750">
              <a:buFont typeface="Arial" panose="020B0604020202020204" pitchFamily="34" charset="0"/>
              <a:buChar char="•"/>
            </a:pPr>
            <a:r>
              <a:rPr lang="en-US" sz="3200" dirty="0" smtClean="0"/>
              <a:t>Opening tide gates</a:t>
            </a:r>
          </a:p>
          <a:p>
            <a:pPr marL="742950" lvl="1" indent="-285750">
              <a:buFont typeface="Arial" panose="020B0604020202020204" pitchFamily="34" charset="0"/>
              <a:buChar char="•"/>
            </a:pPr>
            <a:r>
              <a:rPr lang="en-US" sz="3200" dirty="0" smtClean="0"/>
              <a:t>Increasing culvert size</a:t>
            </a:r>
            <a:endParaRPr lang="en-US" sz="3200" dirty="0"/>
          </a:p>
        </p:txBody>
      </p:sp>
      <p:sp>
        <p:nvSpPr>
          <p:cNvPr id="11" name="TextBox 10"/>
          <p:cNvSpPr txBox="1"/>
          <p:nvPr/>
        </p:nvSpPr>
        <p:spPr>
          <a:xfrm>
            <a:off x="370115" y="4968095"/>
            <a:ext cx="5184524" cy="830997"/>
          </a:xfrm>
          <a:prstGeom prst="rect">
            <a:avLst/>
          </a:prstGeom>
          <a:noFill/>
        </p:spPr>
        <p:txBody>
          <a:bodyPr wrap="square" rtlCol="0">
            <a:spAutoFit/>
          </a:bodyPr>
          <a:lstStyle/>
          <a:p>
            <a:r>
              <a:rPr lang="en-US" sz="2400" dirty="0" err="1" smtClean="0"/>
              <a:t>Argilla</a:t>
            </a:r>
            <a:r>
              <a:rPr lang="en-US" sz="2400" dirty="0" smtClean="0"/>
              <a:t> Road, Ipswich Salt Marsh was </a:t>
            </a:r>
            <a:r>
              <a:rPr lang="en-US" sz="2400" dirty="0" smtClean="0"/>
              <a:t>restored </a:t>
            </a:r>
            <a:r>
              <a:rPr lang="en-US" sz="2400" dirty="0" smtClean="0"/>
              <a:t>in 1997</a:t>
            </a:r>
            <a:endParaRPr lang="en-US" sz="2400" dirty="0"/>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6363" y="5621109"/>
            <a:ext cx="4067384" cy="1374846"/>
          </a:xfrm>
          <a:prstGeom prst="rect">
            <a:avLst/>
          </a:prstGeom>
        </p:spPr>
      </p:pic>
    </p:spTree>
    <p:extLst>
      <p:ext uri="{BB962C8B-B14F-4D97-AF65-F5344CB8AC3E}">
        <p14:creationId xmlns:p14="http://schemas.microsoft.com/office/powerpoint/2010/main" val="20424522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541818"/>
            <a:ext cx="12192000" cy="131618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77326" y="5815188"/>
            <a:ext cx="9938273" cy="769441"/>
          </a:xfrm>
          <a:prstGeom prst="rect">
            <a:avLst/>
          </a:prstGeom>
          <a:noFill/>
        </p:spPr>
        <p:txBody>
          <a:bodyPr wrap="square" rtlCol="0">
            <a:spAutoFit/>
          </a:bodyPr>
          <a:lstStyle/>
          <a:p>
            <a:r>
              <a:rPr lang="en-US" sz="4400" i="1" dirty="0" err="1" smtClean="0">
                <a:solidFill>
                  <a:schemeClr val="accent1"/>
                </a:solidFill>
              </a:rPr>
              <a:t>Phragmites</a:t>
            </a:r>
            <a:r>
              <a:rPr lang="en-US" sz="4400" dirty="0" smtClean="0">
                <a:solidFill>
                  <a:schemeClr val="accent1"/>
                </a:solidFill>
              </a:rPr>
              <a:t> and Salinity Methodology</a:t>
            </a:r>
            <a:endParaRPr lang="en-US" sz="4400" dirty="0">
              <a:solidFill>
                <a:schemeClr val="accent1"/>
              </a:solidFill>
            </a:endParaRPr>
          </a:p>
        </p:txBody>
      </p:sp>
      <p:grpSp>
        <p:nvGrpSpPr>
          <p:cNvPr id="5" name="Group 13"/>
          <p:cNvGrpSpPr>
            <a:grpSpLocks/>
          </p:cNvGrpSpPr>
          <p:nvPr/>
        </p:nvGrpSpPr>
        <p:grpSpPr bwMode="auto">
          <a:xfrm>
            <a:off x="0" y="0"/>
            <a:ext cx="4106863" cy="2986088"/>
            <a:chOff x="96" y="432"/>
            <a:chExt cx="2587" cy="1881"/>
          </a:xfrm>
        </p:grpSpPr>
        <p:pic>
          <p:nvPicPr>
            <p:cNvPr id="6"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 y="432"/>
              <a:ext cx="2587" cy="1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Line 6"/>
            <p:cNvSpPr>
              <a:spLocks noChangeShapeType="1"/>
            </p:cNvSpPr>
            <p:nvPr/>
          </p:nvSpPr>
          <p:spPr bwMode="auto">
            <a:xfrm flipV="1">
              <a:off x="816" y="1056"/>
              <a:ext cx="480" cy="672"/>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 name="Text Box 7"/>
            <p:cNvSpPr txBox="1">
              <a:spLocks noChangeArrowheads="1"/>
            </p:cNvSpPr>
            <p:nvPr/>
          </p:nvSpPr>
          <p:spPr bwMode="auto">
            <a:xfrm>
              <a:off x="672" y="1488"/>
              <a:ext cx="52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a:solidFill>
                    <a:srgbClr val="FF3300"/>
                  </a:solidFill>
                </a:rPr>
                <a:t>0</a:t>
              </a:r>
            </a:p>
          </p:txBody>
        </p:sp>
        <p:sp>
          <p:nvSpPr>
            <p:cNvPr id="9" name="Text Box 8"/>
            <p:cNvSpPr txBox="1">
              <a:spLocks noChangeArrowheads="1"/>
            </p:cNvSpPr>
            <p:nvPr/>
          </p:nvSpPr>
          <p:spPr bwMode="auto">
            <a:xfrm>
              <a:off x="1008" y="816"/>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a:solidFill>
                    <a:srgbClr val="FF3300"/>
                  </a:solidFill>
                </a:rPr>
                <a:t>25</a:t>
              </a:r>
            </a:p>
          </p:txBody>
        </p:sp>
      </p:grpSp>
      <p:pic>
        <p:nvPicPr>
          <p:cNvPr id="10" name="Picture 9" descr="C:\Documents and Settings\Administrator\My Documents\Liz Duff\annual meeting\measur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96200" y="-7937"/>
            <a:ext cx="4495800" cy="299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ject 102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45162" y="2324276"/>
            <a:ext cx="2246313" cy="318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Object 0"/>
          <p:cNvPicPr>
            <a:picLocks noChangeAspect="1" noChangeArrowheads="1"/>
          </p:cNvPicPr>
          <p:nvPr/>
        </p:nvPicPr>
        <p:blipFill>
          <a:blip r:embed="rId6">
            <a:extLst>
              <a:ext uri="{28A0092B-C50C-407E-A947-70E740481C1C}">
                <a14:useLocalDpi xmlns:a14="http://schemas.microsoft.com/office/drawing/2010/main" val="0"/>
              </a:ext>
            </a:extLst>
          </a:blip>
          <a:srcRect l="33614" r="21008" b="9164"/>
          <a:stretch>
            <a:fillRect/>
          </a:stretch>
        </p:blipFill>
        <p:spPr bwMode="auto">
          <a:xfrm>
            <a:off x="6520656" y="2462389"/>
            <a:ext cx="2351088"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245161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12192000" cy="165462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p:cNvSpPr txBox="1">
            <a:spLocks/>
          </p:cNvSpPr>
          <p:nvPr/>
        </p:nvSpPr>
        <p:spPr>
          <a:xfrm>
            <a:off x="346363" y="0"/>
            <a:ext cx="11499273" cy="1654629"/>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dirty="0" smtClean="0">
                <a:solidFill>
                  <a:schemeClr val="bg2"/>
                </a:solidFill>
                <a:latin typeface="+mn-lt"/>
              </a:rPr>
              <a:t>How does the water cycle and the tide cycle impact salinity levels?</a:t>
            </a:r>
            <a:endParaRPr lang="en-US" sz="5400" dirty="0">
              <a:solidFill>
                <a:schemeClr val="bg2"/>
              </a:solidFill>
              <a:latin typeface="+mn-lt"/>
            </a:endParaRPr>
          </a:p>
        </p:txBody>
      </p:sp>
      <p:pic>
        <p:nvPicPr>
          <p:cNvPr id="6" name="Picture 1" descr="Pa CompModelA                                                  00000AAFMacintosh HD                   B5D477BE:"/>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710664" y="1654628"/>
            <a:ext cx="8716364" cy="4629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3"/>
          <p:cNvSpPr>
            <a:spLocks noChangeArrowheads="1"/>
          </p:cNvSpPr>
          <p:nvPr/>
        </p:nvSpPr>
        <p:spPr bwMode="auto">
          <a:xfrm>
            <a:off x="710664" y="6374618"/>
            <a:ext cx="813998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200" b="1" dirty="0">
                <a:latin typeface="+mn-lt"/>
                <a:ea typeface="Segoe UI Historic" panose="020B0502040204020203" pitchFamily="34" charset="0"/>
                <a:cs typeface="Segoe UI Historic" panose="020B0502040204020203" pitchFamily="34" charset="0"/>
              </a:rPr>
              <a:t>Graphic by</a:t>
            </a:r>
            <a:r>
              <a:rPr lang="en-US" altLang="en-US" sz="1200" dirty="0">
                <a:latin typeface="+mn-lt"/>
                <a:ea typeface="Segoe UI Historic" panose="020B0502040204020203" pitchFamily="34" charset="0"/>
                <a:cs typeface="Segoe UI Historic" panose="020B0502040204020203" pitchFamily="34" charset="0"/>
              </a:rPr>
              <a:t> </a:t>
            </a:r>
            <a:r>
              <a:rPr lang="en-US" altLang="en-US" sz="1200" b="1" dirty="0">
                <a:latin typeface="+mn-lt"/>
                <a:ea typeface="Segoe UI Historic" panose="020B0502040204020203" pitchFamily="34" charset="0"/>
                <a:cs typeface="Segoe UI Historic" panose="020B0502040204020203" pitchFamily="34" charset="0"/>
              </a:rPr>
              <a:t>David M. Burdick  Jackson Estuarine Laboratory   Department of Natural Resources   University of New Hampshire</a:t>
            </a:r>
            <a:endParaRPr lang="en-US" altLang="en-US" sz="2800" dirty="0">
              <a:latin typeface="+mn-lt"/>
              <a:ea typeface="Segoe UI Historic" panose="020B0502040204020203" pitchFamily="34" charset="0"/>
              <a:cs typeface="Segoe UI Historic" panose="020B0502040204020203" pitchFamily="34" charset="0"/>
            </a:endParaRPr>
          </a:p>
        </p:txBody>
      </p:sp>
      <p:sp>
        <p:nvSpPr>
          <p:cNvPr id="4" name="TextBox 3"/>
          <p:cNvSpPr txBox="1"/>
          <p:nvPr/>
        </p:nvSpPr>
        <p:spPr>
          <a:xfrm>
            <a:off x="9427028" y="2938520"/>
            <a:ext cx="2612571" cy="2062103"/>
          </a:xfrm>
          <a:prstGeom prst="rect">
            <a:avLst/>
          </a:prstGeom>
          <a:noFill/>
        </p:spPr>
        <p:txBody>
          <a:bodyPr wrap="square" rtlCol="0">
            <a:spAutoFit/>
          </a:bodyPr>
          <a:lstStyle/>
          <a:p>
            <a:r>
              <a:rPr lang="en-US" sz="3200" dirty="0" smtClean="0"/>
              <a:t>Predict: where will salinity be the highest: Site 1, 2, or 3?</a:t>
            </a:r>
            <a:endParaRPr lang="en-US" sz="3200" dirty="0"/>
          </a:p>
        </p:txBody>
      </p:sp>
    </p:spTree>
    <p:extLst>
      <p:ext uri="{BB962C8B-B14F-4D97-AF65-F5344CB8AC3E}">
        <p14:creationId xmlns:p14="http://schemas.microsoft.com/office/powerpoint/2010/main" val="13293178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116570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p:cNvSpPr txBox="1">
            <a:spLocks/>
          </p:cNvSpPr>
          <p:nvPr/>
        </p:nvSpPr>
        <p:spPr>
          <a:xfrm>
            <a:off x="346363" y="272472"/>
            <a:ext cx="11499273" cy="620761"/>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dirty="0" smtClean="0">
                <a:solidFill>
                  <a:schemeClr val="bg2"/>
                </a:solidFill>
                <a:latin typeface="+mn-lt"/>
              </a:rPr>
              <a:t>How to read a refractometer</a:t>
            </a:r>
            <a:endParaRPr lang="en-US" sz="5400" dirty="0">
              <a:solidFill>
                <a:schemeClr val="bg2"/>
              </a:solidFill>
              <a:latin typeface="+mn-lt"/>
            </a:endParaRPr>
          </a:p>
        </p:txBody>
      </p:sp>
      <p:pic>
        <p:nvPicPr>
          <p:cNvPr id="6" name="Picture 3" descr="http://images.quickblogcast.com/55522-48672/spectrometerreadings.jpg?a=2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2890" y="1167171"/>
            <a:ext cx="5650173" cy="5650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7123113" y="6190103"/>
            <a:ext cx="4878836" cy="338554"/>
          </a:xfrm>
          <a:prstGeom prst="rect">
            <a:avLst/>
          </a:prstGeom>
        </p:spPr>
        <p:txBody>
          <a:bodyPr wrap="none">
            <a:spAutoFit/>
          </a:bodyPr>
          <a:lstStyle/>
          <a:p>
            <a:r>
              <a:rPr lang="en-US" altLang="en-US" sz="1600" dirty="0"/>
              <a:t>http://www.drsfostersmith.com/pic/article.cfm?aid=769</a:t>
            </a:r>
          </a:p>
        </p:txBody>
      </p:sp>
      <p:sp>
        <p:nvSpPr>
          <p:cNvPr id="5" name="TextBox 4"/>
          <p:cNvSpPr txBox="1"/>
          <p:nvPr/>
        </p:nvSpPr>
        <p:spPr>
          <a:xfrm>
            <a:off x="7531768" y="2860252"/>
            <a:ext cx="4313868" cy="2616101"/>
          </a:xfrm>
          <a:prstGeom prst="rect">
            <a:avLst/>
          </a:prstGeom>
          <a:noFill/>
        </p:spPr>
        <p:txBody>
          <a:bodyPr wrap="square" rtlCol="0">
            <a:spAutoFit/>
          </a:bodyPr>
          <a:lstStyle/>
          <a:p>
            <a:pPr marL="457200" indent="-457200">
              <a:buFont typeface="Arial" panose="020B0604020202020204" pitchFamily="34" charset="0"/>
              <a:buChar char="•"/>
            </a:pPr>
            <a:r>
              <a:rPr lang="en-US" sz="3200" dirty="0" smtClean="0"/>
              <a:t>Read on the right side of the refractometer. </a:t>
            </a:r>
          </a:p>
          <a:p>
            <a:pPr marL="457200" indent="-457200">
              <a:buFont typeface="Arial" panose="020B0604020202020204" pitchFamily="34" charset="0"/>
              <a:buChar char="•"/>
            </a:pPr>
            <a:r>
              <a:rPr lang="en-US" sz="3200" baseline="30000" dirty="0" smtClean="0"/>
              <a:t>0</a:t>
            </a:r>
            <a:r>
              <a:rPr lang="en-US" sz="3200" dirty="0" smtClean="0"/>
              <a:t>/</a:t>
            </a:r>
            <a:r>
              <a:rPr lang="en-US" sz="3200" baseline="-25000" dirty="0" smtClean="0"/>
              <a:t>00</a:t>
            </a:r>
            <a:r>
              <a:rPr lang="en-US" sz="3200" dirty="0" smtClean="0"/>
              <a:t> means parts per thousand (</a:t>
            </a:r>
            <a:r>
              <a:rPr lang="en-US" sz="3200" dirty="0" err="1" smtClean="0"/>
              <a:t>ppt</a:t>
            </a:r>
            <a:r>
              <a:rPr lang="en-US" sz="3200" dirty="0" smtClean="0"/>
              <a:t>)</a:t>
            </a:r>
          </a:p>
          <a:p>
            <a:endParaRPr lang="en-US" dirty="0"/>
          </a:p>
          <a:p>
            <a:endParaRPr lang="en-US" dirty="0"/>
          </a:p>
        </p:txBody>
      </p:sp>
      <p:cxnSp>
        <p:nvCxnSpPr>
          <p:cNvPr id="8" name="Straight Arrow Connector 7"/>
          <p:cNvCxnSpPr/>
          <p:nvPr/>
        </p:nvCxnSpPr>
        <p:spPr>
          <a:xfrm flipH="1">
            <a:off x="5991726" y="3224463"/>
            <a:ext cx="1359569" cy="998621"/>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2676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
            <a:ext cx="665163"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108736" y="119848"/>
            <a:ext cx="10515600" cy="1325563"/>
          </a:xfrm>
        </p:spPr>
        <p:txBody>
          <a:bodyPr>
            <a:normAutofit/>
          </a:bodyPr>
          <a:lstStyle/>
          <a:p>
            <a:r>
              <a:rPr lang="en-US" sz="5400" dirty="0" smtClean="0">
                <a:latin typeface="+mn-lt"/>
              </a:rPr>
              <a:t>Salinity Scale</a:t>
            </a:r>
            <a:endParaRPr lang="en-US" sz="5400" dirty="0">
              <a:latin typeface="+mn-lt"/>
            </a:endParaRPr>
          </a:p>
        </p:txBody>
      </p:sp>
      <p:pic>
        <p:nvPicPr>
          <p:cNvPr id="10" name="Picture 4"/>
          <p:cNvPicPr>
            <a:picLocks noChangeAspect="1" noChangeArrowheads="1"/>
          </p:cNvPicPr>
          <p:nvPr/>
        </p:nvPicPr>
        <p:blipFill>
          <a:blip r:embed="rId2">
            <a:extLst>
              <a:ext uri="{28A0092B-C50C-407E-A947-70E740481C1C}">
                <a14:useLocalDpi xmlns:a14="http://schemas.microsoft.com/office/drawing/2010/main" val="0"/>
              </a:ext>
            </a:extLst>
          </a:blip>
          <a:srcRect t="13988"/>
          <a:stretch>
            <a:fillRect/>
          </a:stretch>
        </p:blipFill>
        <p:spPr bwMode="auto">
          <a:xfrm>
            <a:off x="1108736" y="1445411"/>
            <a:ext cx="10016464" cy="5495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3627571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Mass Audubon">
      <a:dk1>
        <a:srgbClr val="253746"/>
      </a:dk1>
      <a:lt1>
        <a:srgbClr val="F0EEE2"/>
      </a:lt1>
      <a:dk2>
        <a:srgbClr val="4F758B"/>
      </a:dk2>
      <a:lt2>
        <a:srgbClr val="F0EEE2"/>
      </a:lt2>
      <a:accent1>
        <a:srgbClr val="D8AB25"/>
      </a:accent1>
      <a:accent2>
        <a:srgbClr val="5D7F71"/>
      </a:accent2>
      <a:accent3>
        <a:srgbClr val="43695B"/>
      </a:accent3>
      <a:accent4>
        <a:srgbClr val="B7B09C"/>
      </a:accent4>
      <a:accent5>
        <a:srgbClr val="71B2C9"/>
      </a:accent5>
      <a:accent6>
        <a:srgbClr val="81312F"/>
      </a:accent6>
      <a:hlink>
        <a:srgbClr val="4F758B"/>
      </a:hlink>
      <a:folHlink>
        <a:srgbClr val="253746"/>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ss Audubon Powerpoint Template_2017" id="{526F2D34-4C27-4466-A286-42FFF7EB5E3A}" vid="{DB458AA8-5AD8-4563-9985-0F258A894B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MassAudubon_PowerPointTemplate_2017 (2)</Template>
  <TotalTime>181</TotalTime>
  <Words>444</Words>
  <Application>Microsoft Office PowerPoint</Application>
  <PresentationFormat>Widescreen</PresentationFormat>
  <Paragraphs>77</Paragraphs>
  <Slides>22</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Calibri Light</vt:lpstr>
      <vt:lpstr>Segoe UI Historic</vt:lpstr>
      <vt:lpstr>Times New Roman</vt:lpstr>
      <vt:lpstr>Office Theme</vt:lpstr>
      <vt:lpstr>Analyzing Mass Audubon’s  Salt Marsh Science Project Data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Salinity Scale</vt:lpstr>
      <vt:lpstr>Phragmites Height Scale</vt:lpstr>
      <vt:lpstr>PowerPoint Presentation</vt:lpstr>
      <vt:lpstr>PowerPoint Presentation</vt:lpstr>
      <vt:lpstr>Pause to analyze data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Salt Marsh Science Website Holds the  Most Recent Data</vt:lpstr>
    </vt:vector>
  </TitlesOfParts>
  <Company>Mass Audubon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Here</dc:title>
  <dc:creator>Liz Duff</dc:creator>
  <cp:lastModifiedBy>Sara Semenza</cp:lastModifiedBy>
  <cp:revision>18</cp:revision>
  <dcterms:created xsi:type="dcterms:W3CDTF">2018-03-26T15:40:41Z</dcterms:created>
  <dcterms:modified xsi:type="dcterms:W3CDTF">2019-04-23T19:23:19Z</dcterms:modified>
</cp:coreProperties>
</file>